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56" r:id="rId2"/>
    <p:sldId id="310" r:id="rId3"/>
    <p:sldId id="257" r:id="rId4"/>
    <p:sldId id="267" r:id="rId5"/>
    <p:sldId id="311" r:id="rId6"/>
    <p:sldId id="312" r:id="rId7"/>
    <p:sldId id="313" r:id="rId8"/>
    <p:sldId id="314" r:id="rId9"/>
    <p:sldId id="315" r:id="rId10"/>
    <p:sldId id="316" r:id="rId11"/>
    <p:sldId id="317" r:id="rId12"/>
    <p:sldId id="318" r:id="rId13"/>
    <p:sldId id="258" r:id="rId14"/>
    <p:sldId id="259" r:id="rId15"/>
    <p:sldId id="260" r:id="rId16"/>
    <p:sldId id="309" r:id="rId17"/>
    <p:sldId id="261" r:id="rId18"/>
    <p:sldId id="262" r:id="rId19"/>
    <p:sldId id="263" r:id="rId20"/>
    <p:sldId id="264" r:id="rId21"/>
    <p:sldId id="265" r:id="rId22"/>
    <p:sldId id="308" r:id="rId23"/>
    <p:sldId id="268" r:id="rId24"/>
    <p:sldId id="279" r:id="rId25"/>
    <p:sldId id="282" r:id="rId26"/>
    <p:sldId id="283" r:id="rId27"/>
    <p:sldId id="284" r:id="rId28"/>
    <p:sldId id="285" r:id="rId29"/>
    <p:sldId id="286" r:id="rId30"/>
    <p:sldId id="288" r:id="rId31"/>
    <p:sldId id="290" r:id="rId32"/>
    <p:sldId id="294" r:id="rId33"/>
    <p:sldId id="296" r:id="rId34"/>
    <p:sldId id="298" r:id="rId35"/>
    <p:sldId id="300" r:id="rId36"/>
    <p:sldId id="302" r:id="rId37"/>
    <p:sldId id="304" r:id="rId38"/>
    <p:sldId id="305" r:id="rId39"/>
    <p:sldId id="303" r:id="rId40"/>
    <p:sldId id="307" r:id="rId41"/>
    <p:sldId id="306" r:id="rId42"/>
  </p:sldIdLst>
  <p:sldSz cx="9144000" cy="6858000" type="screen4x3"/>
  <p:notesSz cx="6858000" cy="9144000"/>
  <p:defaultTextStyle>
    <a:defPPr>
      <a:defRPr lang="en-A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ltLang="zh-CN"/>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51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93AABDB-CA65-4184-A3AD-35B806DB9FD4}" type="slidenum">
              <a:rPr lang="en-US" altLang="zh-CN"/>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ln/>
        </p:spPr>
      </p:sp>
      <p:sp>
        <p:nvSpPr>
          <p:cNvPr id="6147" name="Notes Placeholder 2"/>
          <p:cNvSpPr>
            <a:spLocks noGrp="1"/>
          </p:cNvSpPr>
          <p:nvPr>
            <p:ph type="body" idx="1"/>
          </p:nvPr>
        </p:nvSpPr>
        <p:spPr>
          <a:noFill/>
          <a:ln/>
        </p:spPr>
        <p:txBody>
          <a:bodyPr/>
          <a:lstStyle/>
          <a:p>
            <a:pPr eaLnBrk="1" hangingPunct="1"/>
            <a:endParaRPr lang="zh-CN" altLang="en-US" smtClean="0"/>
          </a:p>
        </p:txBody>
      </p:sp>
      <p:sp>
        <p:nvSpPr>
          <p:cNvPr id="6148" name="Slide Number Placeholder 3"/>
          <p:cNvSpPr>
            <a:spLocks noGrp="1"/>
          </p:cNvSpPr>
          <p:nvPr>
            <p:ph type="sldNum" sz="quarter" idx="5"/>
          </p:nvPr>
        </p:nvSpPr>
        <p:spPr>
          <a:noFill/>
        </p:spPr>
        <p:txBody>
          <a:bodyPr/>
          <a:lstStyle/>
          <a:p>
            <a:fld id="{B80188FA-0AEA-4DF9-B84A-E3EE171241CA}" type="slidenum">
              <a:rPr lang="en-US" altLang="zh-CN"/>
              <a:pPr/>
              <a:t>1</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ln/>
        </p:spPr>
        <p:txBody>
          <a:bodyPr/>
          <a:lstStyle/>
          <a:p>
            <a:pPr eaLnBrk="1" hangingPunct="1"/>
            <a:endParaRPr lang="zh-CN" altLang="en-US" smtClean="0"/>
          </a:p>
        </p:txBody>
      </p:sp>
      <p:sp>
        <p:nvSpPr>
          <p:cNvPr id="7172" name="Slide Number Placeholder 3"/>
          <p:cNvSpPr>
            <a:spLocks noGrp="1"/>
          </p:cNvSpPr>
          <p:nvPr>
            <p:ph type="sldNum" sz="quarter" idx="5"/>
          </p:nvPr>
        </p:nvSpPr>
        <p:spPr>
          <a:noFill/>
        </p:spPr>
        <p:txBody>
          <a:bodyPr/>
          <a:lstStyle/>
          <a:p>
            <a:fld id="{71D179D4-D637-4A9C-AA37-97BBC9C9CB65}" type="slidenum">
              <a:rPr lang="en-US" altLang="zh-CN"/>
              <a:pPr/>
              <a:t>3</a:t>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6BC64E-2D8E-41B6-80FE-6FE21C9255FA}" type="slidenum">
              <a:rPr lang="en-US"/>
              <a:pPr/>
              <a:t>34</a:t>
            </a:fld>
            <a:endParaRPr 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ctrTitle"/>
          </p:nvPr>
        </p:nvSpPr>
        <p:spPr>
          <a:xfrm>
            <a:off x="1308100" y="52388"/>
            <a:ext cx="7772400" cy="1470025"/>
          </a:xfrm>
        </p:spPr>
        <p:txBody>
          <a:bodyPr/>
          <a:lstStyle>
            <a:lvl1pPr algn="ctr">
              <a:defRPr/>
            </a:lvl1pPr>
          </a:lstStyle>
          <a:p>
            <a:r>
              <a:rPr lang="en-US" altLang="zh-CN" smtClean="0"/>
              <a:t>Click to edit Master title style</a:t>
            </a:r>
            <a:endParaRPr lang="en-US" altLang="zh-CN"/>
          </a:p>
        </p:txBody>
      </p:sp>
      <p:sp>
        <p:nvSpPr>
          <p:cNvPr id="58371" name="Rectangle 3"/>
          <p:cNvSpPr>
            <a:spLocks noGrp="1" noChangeArrowheads="1"/>
          </p:cNvSpPr>
          <p:nvPr>
            <p:ph type="subTitle" idx="1"/>
          </p:nvPr>
        </p:nvSpPr>
        <p:spPr>
          <a:xfrm>
            <a:off x="1993900" y="1808163"/>
            <a:ext cx="6400800" cy="1752600"/>
          </a:xfrm>
        </p:spPr>
        <p:txBody>
          <a:bodyPr/>
          <a:lstStyle>
            <a:lvl1pPr marL="0" indent="0" algn="ctr">
              <a:buFontTx/>
              <a:buNone/>
              <a:defRPr/>
            </a:lvl1pPr>
          </a:lstStyle>
          <a:p>
            <a:r>
              <a:rPr lang="en-US" altLang="zh-CN" smtClean="0"/>
              <a:t>Click to edit Master subtitle style</a:t>
            </a:r>
            <a:endParaRPr lang="en-US" altLang="zh-CN"/>
          </a:p>
        </p:txBody>
      </p:sp>
      <p:sp>
        <p:nvSpPr>
          <p:cNvPr id="4" name="Rectangle 4"/>
          <p:cNvSpPr>
            <a:spLocks noGrp="1" noChangeArrowheads="1"/>
          </p:cNvSpPr>
          <p:nvPr>
            <p:ph type="dt" sz="half" idx="10"/>
          </p:nvPr>
        </p:nvSpPr>
        <p:spPr/>
        <p:txBody>
          <a:bodyPr/>
          <a:lstStyle>
            <a:lvl1pPr>
              <a:defRPr/>
            </a:lvl1pPr>
          </a:lstStyle>
          <a:p>
            <a:endParaRPr lang="en-US" altLang="zh-CN"/>
          </a:p>
        </p:txBody>
      </p:sp>
      <p:sp>
        <p:nvSpPr>
          <p:cNvPr id="5" name="Rectangle 5"/>
          <p:cNvSpPr>
            <a:spLocks noGrp="1" noChangeArrowheads="1"/>
          </p:cNvSpPr>
          <p:nvPr>
            <p:ph type="ftr" sz="quarter" idx="11"/>
          </p:nvPr>
        </p:nvSpPr>
        <p:spPr/>
        <p:txBody>
          <a:bodyPr/>
          <a:lstStyle>
            <a:lvl1pPr>
              <a:defRPr/>
            </a:lvl1pPr>
          </a:lstStyle>
          <a:p>
            <a:endParaRPr lang="en-US" altLang="zh-CN"/>
          </a:p>
        </p:txBody>
      </p:sp>
      <p:sp>
        <p:nvSpPr>
          <p:cNvPr id="6" name="Rectangle 6"/>
          <p:cNvSpPr>
            <a:spLocks noGrp="1" noChangeArrowheads="1"/>
          </p:cNvSpPr>
          <p:nvPr>
            <p:ph type="sldNum" sz="quarter" idx="12"/>
          </p:nvPr>
        </p:nvSpPr>
        <p:spPr/>
        <p:txBody>
          <a:bodyPr/>
          <a:lstStyle>
            <a:lvl1pPr>
              <a:defRPr/>
            </a:lvl1pPr>
          </a:lstStyle>
          <a:p>
            <a:fld id="{C043B3C9-0CFC-43F1-ABCC-AC1E471ADFB9}" type="slidenum">
              <a:rPr lang="en-US" altLang="zh-CN"/>
              <a:pPr/>
              <a:t>‹#›</a:t>
            </a:fld>
            <a:endParaRPr lang="en-US" altLang="zh-CN"/>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a:ln/>
        </p:spPr>
        <p:txBody>
          <a:bodyPr/>
          <a:lstStyle>
            <a:lvl1pPr>
              <a:defRPr/>
            </a:lvl1pPr>
          </a:lstStyle>
          <a:p>
            <a:endParaRPr lang="en-US" altLang="zh-CN"/>
          </a:p>
        </p:txBody>
      </p:sp>
      <p:sp>
        <p:nvSpPr>
          <p:cNvPr id="5" name="Rectangle 5"/>
          <p:cNvSpPr>
            <a:spLocks noGrp="1" noChangeArrowheads="1"/>
          </p:cNvSpPr>
          <p:nvPr>
            <p:ph type="ftr" sz="quarter" idx="11"/>
          </p:nvPr>
        </p:nvSpPr>
        <p:spPr>
          <a:ln/>
        </p:spPr>
        <p:txBody>
          <a:bodyPr/>
          <a:lstStyle>
            <a:lvl1pPr>
              <a:defRPr/>
            </a:lvl1pPr>
          </a:lstStyle>
          <a:p>
            <a:endParaRPr lang="en-US" altLang="zh-CN"/>
          </a:p>
        </p:txBody>
      </p:sp>
      <p:sp>
        <p:nvSpPr>
          <p:cNvPr id="6" name="Rectangle 6"/>
          <p:cNvSpPr>
            <a:spLocks noGrp="1" noChangeArrowheads="1"/>
          </p:cNvSpPr>
          <p:nvPr>
            <p:ph type="sldNum" sz="quarter" idx="12"/>
          </p:nvPr>
        </p:nvSpPr>
        <p:spPr>
          <a:ln/>
        </p:spPr>
        <p:txBody>
          <a:bodyPr/>
          <a:lstStyle>
            <a:lvl1pPr>
              <a:defRPr/>
            </a:lvl1pPr>
          </a:lstStyle>
          <a:p>
            <a:fld id="{49F6F8F2-41CC-4AEB-9BE1-467DCAD6F6BC}" type="slidenum">
              <a:rPr lang="en-US" altLang="zh-CN"/>
              <a:pPr/>
              <a:t>‹#›</a:t>
            </a:fld>
            <a:endParaRPr lang="en-US" altLang="zh-CN"/>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51713" y="274638"/>
            <a:ext cx="1712912" cy="5851525"/>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2211388" y="274638"/>
            <a:ext cx="4987925" cy="5851525"/>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a:ln/>
        </p:spPr>
        <p:txBody>
          <a:bodyPr/>
          <a:lstStyle>
            <a:lvl1pPr>
              <a:defRPr/>
            </a:lvl1pPr>
          </a:lstStyle>
          <a:p>
            <a:endParaRPr lang="en-US" altLang="zh-CN"/>
          </a:p>
        </p:txBody>
      </p:sp>
      <p:sp>
        <p:nvSpPr>
          <p:cNvPr id="5" name="Rectangle 5"/>
          <p:cNvSpPr>
            <a:spLocks noGrp="1" noChangeArrowheads="1"/>
          </p:cNvSpPr>
          <p:nvPr>
            <p:ph type="ftr" sz="quarter" idx="11"/>
          </p:nvPr>
        </p:nvSpPr>
        <p:spPr>
          <a:ln/>
        </p:spPr>
        <p:txBody>
          <a:bodyPr/>
          <a:lstStyle>
            <a:lvl1pPr>
              <a:defRPr/>
            </a:lvl1pPr>
          </a:lstStyle>
          <a:p>
            <a:endParaRPr lang="en-US" altLang="zh-CN"/>
          </a:p>
        </p:txBody>
      </p:sp>
      <p:sp>
        <p:nvSpPr>
          <p:cNvPr id="6" name="Rectangle 6"/>
          <p:cNvSpPr>
            <a:spLocks noGrp="1" noChangeArrowheads="1"/>
          </p:cNvSpPr>
          <p:nvPr>
            <p:ph type="sldNum" sz="quarter" idx="12"/>
          </p:nvPr>
        </p:nvSpPr>
        <p:spPr>
          <a:ln/>
        </p:spPr>
        <p:txBody>
          <a:bodyPr/>
          <a:lstStyle>
            <a:lvl1pPr>
              <a:defRPr/>
            </a:lvl1pPr>
          </a:lstStyle>
          <a:p>
            <a:fld id="{AD6EFB06-4FEE-44B0-A837-F918CB9DA5C4}" type="slidenum">
              <a:rPr lang="en-US" altLang="zh-CN"/>
              <a:pPr/>
              <a:t>‹#›</a:t>
            </a:fld>
            <a:endParaRPr lang="en-US" altLang="zh-CN"/>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a:ln/>
        </p:spPr>
        <p:txBody>
          <a:bodyPr/>
          <a:lstStyle>
            <a:lvl1pPr>
              <a:defRPr/>
            </a:lvl1pPr>
          </a:lstStyle>
          <a:p>
            <a:endParaRPr lang="en-US" altLang="zh-CN"/>
          </a:p>
        </p:txBody>
      </p:sp>
      <p:sp>
        <p:nvSpPr>
          <p:cNvPr id="5" name="Rectangle 5"/>
          <p:cNvSpPr>
            <a:spLocks noGrp="1" noChangeArrowheads="1"/>
          </p:cNvSpPr>
          <p:nvPr>
            <p:ph type="ftr" sz="quarter" idx="11"/>
          </p:nvPr>
        </p:nvSpPr>
        <p:spPr>
          <a:ln/>
        </p:spPr>
        <p:txBody>
          <a:bodyPr/>
          <a:lstStyle>
            <a:lvl1pPr>
              <a:defRPr/>
            </a:lvl1pPr>
          </a:lstStyle>
          <a:p>
            <a:endParaRPr lang="en-US" altLang="zh-CN"/>
          </a:p>
        </p:txBody>
      </p:sp>
      <p:sp>
        <p:nvSpPr>
          <p:cNvPr id="6" name="Rectangle 6"/>
          <p:cNvSpPr>
            <a:spLocks noGrp="1" noChangeArrowheads="1"/>
          </p:cNvSpPr>
          <p:nvPr>
            <p:ph type="sldNum" sz="quarter" idx="12"/>
          </p:nvPr>
        </p:nvSpPr>
        <p:spPr>
          <a:ln/>
        </p:spPr>
        <p:txBody>
          <a:bodyPr/>
          <a:lstStyle>
            <a:lvl1pPr>
              <a:defRPr/>
            </a:lvl1pPr>
          </a:lstStyle>
          <a:p>
            <a:fld id="{FB721446-EF3A-43E6-AA1E-37D8A0E19D0C}" type="slidenum">
              <a:rPr lang="en-US" altLang="zh-CN"/>
              <a:pPr/>
              <a:t>‹#›</a:t>
            </a:fld>
            <a:endParaRPr lang="en-US" altLang="zh-CN"/>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ltLang="zh-CN"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ltLang="zh-CN"/>
          </a:p>
        </p:txBody>
      </p:sp>
      <p:sp>
        <p:nvSpPr>
          <p:cNvPr id="5" name="Rectangle 5"/>
          <p:cNvSpPr>
            <a:spLocks noGrp="1" noChangeArrowheads="1"/>
          </p:cNvSpPr>
          <p:nvPr>
            <p:ph type="ftr" sz="quarter" idx="11"/>
          </p:nvPr>
        </p:nvSpPr>
        <p:spPr>
          <a:ln/>
        </p:spPr>
        <p:txBody>
          <a:bodyPr/>
          <a:lstStyle>
            <a:lvl1pPr>
              <a:defRPr/>
            </a:lvl1pPr>
          </a:lstStyle>
          <a:p>
            <a:endParaRPr lang="en-US" altLang="zh-CN"/>
          </a:p>
        </p:txBody>
      </p:sp>
      <p:sp>
        <p:nvSpPr>
          <p:cNvPr id="6" name="Rectangle 6"/>
          <p:cNvSpPr>
            <a:spLocks noGrp="1" noChangeArrowheads="1"/>
          </p:cNvSpPr>
          <p:nvPr>
            <p:ph type="sldNum" sz="quarter" idx="12"/>
          </p:nvPr>
        </p:nvSpPr>
        <p:spPr>
          <a:ln/>
        </p:spPr>
        <p:txBody>
          <a:bodyPr/>
          <a:lstStyle>
            <a:lvl1pPr>
              <a:defRPr/>
            </a:lvl1pPr>
          </a:lstStyle>
          <a:p>
            <a:fld id="{5F9AF6CE-A989-4693-9C94-E22BC80592A1}" type="slidenum">
              <a:rPr lang="en-US" altLang="zh-CN"/>
              <a:pPr/>
              <a:t>‹#›</a:t>
            </a:fld>
            <a:endParaRPr lang="en-US" altLang="zh-CN"/>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2211388" y="1600200"/>
            <a:ext cx="3349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5713413" y="1600200"/>
            <a:ext cx="335121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Rectangle 4"/>
          <p:cNvSpPr>
            <a:spLocks noGrp="1" noChangeArrowheads="1"/>
          </p:cNvSpPr>
          <p:nvPr>
            <p:ph type="dt" sz="half" idx="10"/>
          </p:nvPr>
        </p:nvSpPr>
        <p:spPr>
          <a:ln/>
        </p:spPr>
        <p:txBody>
          <a:bodyPr/>
          <a:lstStyle>
            <a:lvl1pPr>
              <a:defRPr/>
            </a:lvl1pPr>
          </a:lstStyle>
          <a:p>
            <a:endParaRPr lang="en-US" altLang="zh-CN"/>
          </a:p>
        </p:txBody>
      </p:sp>
      <p:sp>
        <p:nvSpPr>
          <p:cNvPr id="6" name="Rectangle 5"/>
          <p:cNvSpPr>
            <a:spLocks noGrp="1" noChangeArrowheads="1"/>
          </p:cNvSpPr>
          <p:nvPr>
            <p:ph type="ftr" sz="quarter" idx="11"/>
          </p:nvPr>
        </p:nvSpPr>
        <p:spPr>
          <a:ln/>
        </p:spPr>
        <p:txBody>
          <a:bodyPr/>
          <a:lstStyle>
            <a:lvl1pPr>
              <a:defRPr/>
            </a:lvl1pPr>
          </a:lstStyle>
          <a:p>
            <a:endParaRPr lang="en-US" altLang="zh-CN"/>
          </a:p>
        </p:txBody>
      </p:sp>
      <p:sp>
        <p:nvSpPr>
          <p:cNvPr id="7" name="Rectangle 6"/>
          <p:cNvSpPr>
            <a:spLocks noGrp="1" noChangeArrowheads="1"/>
          </p:cNvSpPr>
          <p:nvPr>
            <p:ph type="sldNum" sz="quarter" idx="12"/>
          </p:nvPr>
        </p:nvSpPr>
        <p:spPr>
          <a:ln/>
        </p:spPr>
        <p:txBody>
          <a:bodyPr/>
          <a:lstStyle>
            <a:lvl1pPr>
              <a:defRPr/>
            </a:lvl1pPr>
          </a:lstStyle>
          <a:p>
            <a:fld id="{553A4C41-7D29-445A-BFE8-724B73DB4732}" type="slidenum">
              <a:rPr lang="en-US" altLang="zh-CN"/>
              <a:pPr/>
              <a:t>‹#›</a:t>
            </a:fld>
            <a:endParaRPr lang="en-US" altLang="zh-CN"/>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Rectangle 4"/>
          <p:cNvSpPr>
            <a:spLocks noGrp="1" noChangeArrowheads="1"/>
          </p:cNvSpPr>
          <p:nvPr>
            <p:ph type="dt" sz="half" idx="10"/>
          </p:nvPr>
        </p:nvSpPr>
        <p:spPr>
          <a:ln/>
        </p:spPr>
        <p:txBody>
          <a:bodyPr/>
          <a:lstStyle>
            <a:lvl1pPr>
              <a:defRPr/>
            </a:lvl1pPr>
          </a:lstStyle>
          <a:p>
            <a:endParaRPr lang="en-US" altLang="zh-CN"/>
          </a:p>
        </p:txBody>
      </p:sp>
      <p:sp>
        <p:nvSpPr>
          <p:cNvPr id="8" name="Rectangle 5"/>
          <p:cNvSpPr>
            <a:spLocks noGrp="1" noChangeArrowheads="1"/>
          </p:cNvSpPr>
          <p:nvPr>
            <p:ph type="ftr" sz="quarter" idx="11"/>
          </p:nvPr>
        </p:nvSpPr>
        <p:spPr>
          <a:ln/>
        </p:spPr>
        <p:txBody>
          <a:bodyPr/>
          <a:lstStyle>
            <a:lvl1pPr>
              <a:defRPr/>
            </a:lvl1pPr>
          </a:lstStyle>
          <a:p>
            <a:endParaRPr lang="en-US" altLang="zh-CN"/>
          </a:p>
        </p:txBody>
      </p:sp>
      <p:sp>
        <p:nvSpPr>
          <p:cNvPr id="9" name="Rectangle 6"/>
          <p:cNvSpPr>
            <a:spLocks noGrp="1" noChangeArrowheads="1"/>
          </p:cNvSpPr>
          <p:nvPr>
            <p:ph type="sldNum" sz="quarter" idx="12"/>
          </p:nvPr>
        </p:nvSpPr>
        <p:spPr>
          <a:ln/>
        </p:spPr>
        <p:txBody>
          <a:bodyPr/>
          <a:lstStyle>
            <a:lvl1pPr>
              <a:defRPr/>
            </a:lvl1pPr>
          </a:lstStyle>
          <a:p>
            <a:fld id="{954C799B-E8F2-4175-AACE-AEEC8C7769FB}" type="slidenum">
              <a:rPr lang="en-US" altLang="zh-CN"/>
              <a:pPr/>
              <a:t>‹#›</a:t>
            </a:fld>
            <a:endParaRPr lang="en-US" altLang="zh-CN"/>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Rectangle 4"/>
          <p:cNvSpPr>
            <a:spLocks noGrp="1" noChangeArrowheads="1"/>
          </p:cNvSpPr>
          <p:nvPr>
            <p:ph type="dt" sz="half" idx="10"/>
          </p:nvPr>
        </p:nvSpPr>
        <p:spPr>
          <a:ln/>
        </p:spPr>
        <p:txBody>
          <a:bodyPr/>
          <a:lstStyle>
            <a:lvl1pPr>
              <a:defRPr/>
            </a:lvl1pPr>
          </a:lstStyle>
          <a:p>
            <a:endParaRPr lang="en-US" altLang="zh-CN"/>
          </a:p>
        </p:txBody>
      </p:sp>
      <p:sp>
        <p:nvSpPr>
          <p:cNvPr id="4" name="Rectangle 5"/>
          <p:cNvSpPr>
            <a:spLocks noGrp="1" noChangeArrowheads="1"/>
          </p:cNvSpPr>
          <p:nvPr>
            <p:ph type="ftr" sz="quarter" idx="11"/>
          </p:nvPr>
        </p:nvSpPr>
        <p:spPr>
          <a:ln/>
        </p:spPr>
        <p:txBody>
          <a:bodyPr/>
          <a:lstStyle>
            <a:lvl1pPr>
              <a:defRPr/>
            </a:lvl1pPr>
          </a:lstStyle>
          <a:p>
            <a:endParaRPr lang="en-US" altLang="zh-CN"/>
          </a:p>
        </p:txBody>
      </p:sp>
      <p:sp>
        <p:nvSpPr>
          <p:cNvPr id="5" name="Rectangle 6"/>
          <p:cNvSpPr>
            <a:spLocks noGrp="1" noChangeArrowheads="1"/>
          </p:cNvSpPr>
          <p:nvPr>
            <p:ph type="sldNum" sz="quarter" idx="12"/>
          </p:nvPr>
        </p:nvSpPr>
        <p:spPr>
          <a:ln/>
        </p:spPr>
        <p:txBody>
          <a:bodyPr/>
          <a:lstStyle>
            <a:lvl1pPr>
              <a:defRPr/>
            </a:lvl1pPr>
          </a:lstStyle>
          <a:p>
            <a:fld id="{A553C344-FF62-400F-8BE2-A8602BDB254E}" type="slidenum">
              <a:rPr lang="en-US" altLang="zh-CN"/>
              <a:pPr/>
              <a:t>‹#›</a:t>
            </a:fld>
            <a:endParaRPr lang="en-US" altLang="zh-CN"/>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ltLang="zh-CN"/>
          </a:p>
        </p:txBody>
      </p:sp>
      <p:sp>
        <p:nvSpPr>
          <p:cNvPr id="3" name="Rectangle 5"/>
          <p:cNvSpPr>
            <a:spLocks noGrp="1" noChangeArrowheads="1"/>
          </p:cNvSpPr>
          <p:nvPr>
            <p:ph type="ftr" sz="quarter" idx="11"/>
          </p:nvPr>
        </p:nvSpPr>
        <p:spPr>
          <a:ln/>
        </p:spPr>
        <p:txBody>
          <a:bodyPr/>
          <a:lstStyle>
            <a:lvl1pPr>
              <a:defRPr/>
            </a:lvl1pPr>
          </a:lstStyle>
          <a:p>
            <a:endParaRPr lang="en-US" altLang="zh-CN"/>
          </a:p>
        </p:txBody>
      </p:sp>
      <p:sp>
        <p:nvSpPr>
          <p:cNvPr id="4" name="Rectangle 6"/>
          <p:cNvSpPr>
            <a:spLocks noGrp="1" noChangeArrowheads="1"/>
          </p:cNvSpPr>
          <p:nvPr>
            <p:ph type="sldNum" sz="quarter" idx="12"/>
          </p:nvPr>
        </p:nvSpPr>
        <p:spPr>
          <a:ln/>
        </p:spPr>
        <p:txBody>
          <a:bodyPr/>
          <a:lstStyle>
            <a:lvl1pPr>
              <a:defRPr/>
            </a:lvl1pPr>
          </a:lstStyle>
          <a:p>
            <a:fld id="{6F960381-DFA0-4CC5-B900-0BB5CB6290D6}" type="slidenum">
              <a:rPr lang="en-US" altLang="zh-CN"/>
              <a:pPr/>
              <a:t>‹#›</a:t>
            </a:fld>
            <a:endParaRPr lang="en-US" altLang="zh-CN"/>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ltLang="zh-CN"/>
          </a:p>
        </p:txBody>
      </p:sp>
      <p:sp>
        <p:nvSpPr>
          <p:cNvPr id="6" name="Rectangle 5"/>
          <p:cNvSpPr>
            <a:spLocks noGrp="1" noChangeArrowheads="1"/>
          </p:cNvSpPr>
          <p:nvPr>
            <p:ph type="ftr" sz="quarter" idx="11"/>
          </p:nvPr>
        </p:nvSpPr>
        <p:spPr>
          <a:ln/>
        </p:spPr>
        <p:txBody>
          <a:bodyPr/>
          <a:lstStyle>
            <a:lvl1pPr>
              <a:defRPr/>
            </a:lvl1pPr>
          </a:lstStyle>
          <a:p>
            <a:endParaRPr lang="en-US" altLang="zh-CN"/>
          </a:p>
        </p:txBody>
      </p:sp>
      <p:sp>
        <p:nvSpPr>
          <p:cNvPr id="7" name="Rectangle 6"/>
          <p:cNvSpPr>
            <a:spLocks noGrp="1" noChangeArrowheads="1"/>
          </p:cNvSpPr>
          <p:nvPr>
            <p:ph type="sldNum" sz="quarter" idx="12"/>
          </p:nvPr>
        </p:nvSpPr>
        <p:spPr>
          <a:ln/>
        </p:spPr>
        <p:txBody>
          <a:bodyPr/>
          <a:lstStyle>
            <a:lvl1pPr>
              <a:defRPr/>
            </a:lvl1pPr>
          </a:lstStyle>
          <a:p>
            <a:fld id="{DBF9D6BF-15B5-44BF-9055-A4A01F429974}" type="slidenum">
              <a:rPr lang="en-US" altLang="zh-CN"/>
              <a:pPr/>
              <a:t>‹#›</a:t>
            </a:fld>
            <a:endParaRPr lang="en-US" altLang="zh-CN"/>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altLang="zh-CN" noProof="0" smtClean="0"/>
              <a:t>Click icon to add picture</a:t>
            </a:r>
            <a:endParaRPr lang="zh-CN" alt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ltLang="zh-CN"/>
          </a:p>
        </p:txBody>
      </p:sp>
      <p:sp>
        <p:nvSpPr>
          <p:cNvPr id="6" name="Rectangle 5"/>
          <p:cNvSpPr>
            <a:spLocks noGrp="1" noChangeArrowheads="1"/>
          </p:cNvSpPr>
          <p:nvPr>
            <p:ph type="ftr" sz="quarter" idx="11"/>
          </p:nvPr>
        </p:nvSpPr>
        <p:spPr>
          <a:ln/>
        </p:spPr>
        <p:txBody>
          <a:bodyPr/>
          <a:lstStyle>
            <a:lvl1pPr>
              <a:defRPr/>
            </a:lvl1pPr>
          </a:lstStyle>
          <a:p>
            <a:endParaRPr lang="en-US" altLang="zh-CN"/>
          </a:p>
        </p:txBody>
      </p:sp>
      <p:sp>
        <p:nvSpPr>
          <p:cNvPr id="7" name="Rectangle 6"/>
          <p:cNvSpPr>
            <a:spLocks noGrp="1" noChangeArrowheads="1"/>
          </p:cNvSpPr>
          <p:nvPr>
            <p:ph type="sldNum" sz="quarter" idx="12"/>
          </p:nvPr>
        </p:nvSpPr>
        <p:spPr>
          <a:ln/>
        </p:spPr>
        <p:txBody>
          <a:bodyPr/>
          <a:lstStyle>
            <a:lvl1pPr>
              <a:defRPr/>
            </a:lvl1pPr>
          </a:lstStyle>
          <a:p>
            <a:fld id="{11FAF07A-F03F-43BD-8DF0-B9D6C35C8A55}" type="slidenum">
              <a:rPr lang="en-US" altLang="zh-CN"/>
              <a:pPr/>
              <a:t>‹#›</a:t>
            </a:fld>
            <a:endParaRPr lang="en-US" altLang="zh-CN"/>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11388" y="274638"/>
            <a:ext cx="6853237"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1027" name="Rectangle 3"/>
          <p:cNvSpPr>
            <a:spLocks noGrp="1" noChangeArrowheads="1"/>
          </p:cNvSpPr>
          <p:nvPr>
            <p:ph type="body" idx="1"/>
          </p:nvPr>
        </p:nvSpPr>
        <p:spPr bwMode="auto">
          <a:xfrm>
            <a:off x="2211388" y="1600200"/>
            <a:ext cx="6853237"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宋体" charset="-122"/>
              </a:defRPr>
            </a:lvl1pPr>
          </a:lstStyle>
          <a:p>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宋体" charset="-122"/>
              </a:defRPr>
            </a:lvl1pPr>
          </a:lstStyle>
          <a:p>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宋体" charset="-122"/>
              </a:defRPr>
            </a:lvl1pPr>
          </a:lstStyle>
          <a:p>
            <a:fld id="{3A03FF29-54F3-461C-BC38-62000DFE7916}"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ransition/>
  <p:txStyles>
    <p:titleStyle>
      <a:lvl1pPr algn="l" rtl="0" eaLnBrk="1" fontAlgn="base" hangingPunct="1">
        <a:spcBef>
          <a:spcPct val="0"/>
        </a:spcBef>
        <a:spcAft>
          <a:spcPct val="0"/>
        </a:spcAft>
        <a:defRPr sz="4400">
          <a:solidFill>
            <a:schemeClr val="tx2"/>
          </a:solidFill>
          <a:latin typeface="+mj-lt"/>
          <a:ea typeface="+mj-ea"/>
          <a:cs typeface="+mj-cs"/>
        </a:defRPr>
      </a:lvl1pPr>
      <a:lvl2pPr algn="l" rtl="0" eaLnBrk="1" fontAlgn="base" hangingPunct="1">
        <a:spcBef>
          <a:spcPct val="0"/>
        </a:spcBef>
        <a:spcAft>
          <a:spcPct val="0"/>
        </a:spcAft>
        <a:defRPr sz="4400">
          <a:solidFill>
            <a:schemeClr val="tx2"/>
          </a:solidFill>
          <a:latin typeface="Arial" charset="0"/>
          <a:cs typeface="Arial" charset="0"/>
        </a:defRPr>
      </a:lvl2pPr>
      <a:lvl3pPr algn="l" rtl="0" eaLnBrk="1" fontAlgn="base" hangingPunct="1">
        <a:spcBef>
          <a:spcPct val="0"/>
        </a:spcBef>
        <a:spcAft>
          <a:spcPct val="0"/>
        </a:spcAft>
        <a:defRPr sz="4400">
          <a:solidFill>
            <a:schemeClr val="tx2"/>
          </a:solidFill>
          <a:latin typeface="Arial" charset="0"/>
          <a:cs typeface="Arial" charset="0"/>
        </a:defRPr>
      </a:lvl3pPr>
      <a:lvl4pPr algn="l" rtl="0" eaLnBrk="1" fontAlgn="base" hangingPunct="1">
        <a:spcBef>
          <a:spcPct val="0"/>
        </a:spcBef>
        <a:spcAft>
          <a:spcPct val="0"/>
        </a:spcAft>
        <a:defRPr sz="4400">
          <a:solidFill>
            <a:schemeClr val="tx2"/>
          </a:solidFill>
          <a:latin typeface="Arial" charset="0"/>
          <a:cs typeface="Arial" charset="0"/>
        </a:defRPr>
      </a:lvl4pPr>
      <a:lvl5pPr algn="l" rtl="0" eaLnBrk="1" fontAlgn="base" hangingPunct="1">
        <a:spcBef>
          <a:spcPct val="0"/>
        </a:spcBef>
        <a:spcAft>
          <a:spcPct val="0"/>
        </a:spcAft>
        <a:defRPr sz="4400">
          <a:solidFill>
            <a:schemeClr val="tx2"/>
          </a:solidFill>
          <a:latin typeface="Arial" charset="0"/>
          <a:cs typeface="Arial" charset="0"/>
        </a:defRPr>
      </a:lvl5pPr>
      <a:lvl6pPr marL="457200" algn="l" rtl="0" eaLnBrk="1" fontAlgn="base" hangingPunct="1">
        <a:spcBef>
          <a:spcPct val="0"/>
        </a:spcBef>
        <a:spcAft>
          <a:spcPct val="0"/>
        </a:spcAft>
        <a:defRPr sz="4400">
          <a:solidFill>
            <a:schemeClr val="tx2"/>
          </a:solidFill>
          <a:latin typeface="Arial" charset="0"/>
          <a:cs typeface="Arial" charset="0"/>
        </a:defRPr>
      </a:lvl6pPr>
      <a:lvl7pPr marL="914400" algn="l" rtl="0" eaLnBrk="1" fontAlgn="base" hangingPunct="1">
        <a:spcBef>
          <a:spcPct val="0"/>
        </a:spcBef>
        <a:spcAft>
          <a:spcPct val="0"/>
        </a:spcAft>
        <a:defRPr sz="4400">
          <a:solidFill>
            <a:schemeClr val="tx2"/>
          </a:solidFill>
          <a:latin typeface="Arial" charset="0"/>
          <a:cs typeface="Arial" charset="0"/>
        </a:defRPr>
      </a:lvl7pPr>
      <a:lvl8pPr marL="1371600" algn="l" rtl="0" eaLnBrk="1" fontAlgn="base" hangingPunct="1">
        <a:spcBef>
          <a:spcPct val="0"/>
        </a:spcBef>
        <a:spcAft>
          <a:spcPct val="0"/>
        </a:spcAft>
        <a:defRPr sz="4400">
          <a:solidFill>
            <a:schemeClr val="tx2"/>
          </a:solidFill>
          <a:latin typeface="Arial" charset="0"/>
          <a:cs typeface="Arial" charset="0"/>
        </a:defRPr>
      </a:lvl8pPr>
      <a:lvl9pPr marL="1828800" algn="l" rtl="0" eaLnBrk="1" fontAlgn="base" hangingPunct="1">
        <a:spcBef>
          <a:spcPct val="0"/>
        </a:spcBef>
        <a:spcAft>
          <a:spcPct val="0"/>
        </a:spcAft>
        <a:defRPr sz="4400">
          <a:solidFill>
            <a:schemeClr val="tx2"/>
          </a:solidFill>
          <a:latin typeface="Arial"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youtube.com/watch?v=I03JseHP1x4&amp;feature=related"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AU" altLang="zh-CN" dirty="0" smtClean="0">
                <a:ea typeface="宋体" charset="-122"/>
              </a:rPr>
              <a:t>Reflection</a:t>
            </a:r>
            <a:endParaRPr lang="zh-CN" altLang="zh-CN" dirty="0" smtClean="0">
              <a:ea typeface="宋体" charset="-122"/>
            </a:endParaRPr>
          </a:p>
        </p:txBody>
      </p:sp>
      <p:sp>
        <p:nvSpPr>
          <p:cNvPr id="3075" name="Rectangle 3"/>
          <p:cNvSpPr>
            <a:spLocks noGrp="1" noChangeArrowheads="1"/>
          </p:cNvSpPr>
          <p:nvPr>
            <p:ph type="subTitle" idx="1"/>
          </p:nvPr>
        </p:nvSpPr>
        <p:spPr/>
        <p:txBody>
          <a:bodyPr/>
          <a:lstStyle/>
          <a:p>
            <a:pPr eaLnBrk="1" hangingPunct="1"/>
            <a:r>
              <a:rPr lang="en-AU" altLang="zh-CN" dirty="0" smtClean="0">
                <a:ea typeface="宋体" charset="-122"/>
                <a:hlinkClick r:id="rId3"/>
              </a:rPr>
              <a:t>http://www.youtube.com/watch?v=I03JseHP1x4&amp;feature=related</a:t>
            </a:r>
            <a:endParaRPr lang="zh-CN" altLang="zh-CN" dirty="0" smtClean="0">
              <a:ea typeface="宋体" charset="-122"/>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0000"/>
                </a:solidFill>
                <a:latin typeface="Verdana" pitchFamily="34" charset="0"/>
                <a:cs typeface="Times New Roman" charset="0"/>
              </a:rPr>
              <a:t>Program Level:</a:t>
            </a:r>
            <a:endParaRPr lang="en-AU" dirty="0"/>
          </a:p>
        </p:txBody>
      </p:sp>
      <p:sp>
        <p:nvSpPr>
          <p:cNvPr id="3" name="Content Placeholder 2"/>
          <p:cNvSpPr>
            <a:spLocks noGrp="1"/>
          </p:cNvSpPr>
          <p:nvPr>
            <p:ph idx="1"/>
          </p:nvPr>
        </p:nvSpPr>
        <p:spPr>
          <a:xfrm>
            <a:off x="2290763" y="1358660"/>
            <a:ext cx="6853237" cy="4525963"/>
          </a:xfrm>
        </p:spPr>
        <p:txBody>
          <a:bodyPr/>
          <a:lstStyle/>
          <a:p>
            <a:r>
              <a:rPr lang="en-US" sz="2800" dirty="0" smtClean="0">
                <a:solidFill>
                  <a:srgbClr val="000000"/>
                </a:solidFill>
                <a:latin typeface="Verdana" pitchFamily="34" charset="0"/>
                <a:cs typeface="Times New Roman" charset="0"/>
              </a:rPr>
              <a:t>In order to live the way we want, based on the criteria we have set, we must have </a:t>
            </a:r>
            <a:r>
              <a:rPr lang="en-US" sz="2800" dirty="0" smtClean="0">
                <a:solidFill>
                  <a:srgbClr val="FF0000"/>
                </a:solidFill>
                <a:latin typeface="Verdana" pitchFamily="34" charset="0"/>
                <a:cs typeface="Times New Roman" charset="0"/>
              </a:rPr>
              <a:t>effective programs </a:t>
            </a:r>
            <a:r>
              <a:rPr lang="en-US" sz="2800" dirty="0" smtClean="0">
                <a:solidFill>
                  <a:srgbClr val="000000"/>
                </a:solidFill>
                <a:latin typeface="Verdana" pitchFamily="34" charset="0"/>
                <a:cs typeface="Times New Roman" charset="0"/>
              </a:rPr>
              <a:t>for accomplishing our goals, so that the </a:t>
            </a:r>
            <a:r>
              <a:rPr lang="en-US" sz="2800" dirty="0" smtClean="0">
                <a:solidFill>
                  <a:srgbClr val="FF0000"/>
                </a:solidFill>
                <a:latin typeface="Verdana" pitchFamily="34" charset="0"/>
                <a:cs typeface="Times New Roman" charset="0"/>
              </a:rPr>
              <a:t>plans we make bring us satisfaction</a:t>
            </a:r>
            <a:r>
              <a:rPr lang="en-US" sz="2800" dirty="0" smtClean="0">
                <a:solidFill>
                  <a:srgbClr val="000000"/>
                </a:solidFill>
                <a:latin typeface="Verdana" pitchFamily="34" charset="0"/>
                <a:cs typeface="Times New Roman" charset="0"/>
              </a:rPr>
              <a:t>. If we want to live in harmony with others, achieving our goals means that </a:t>
            </a:r>
            <a:r>
              <a:rPr lang="en-US" sz="2800" dirty="0" smtClean="0">
                <a:solidFill>
                  <a:srgbClr val="FF0000"/>
                </a:solidFill>
                <a:latin typeface="Verdana" pitchFamily="34" charset="0"/>
                <a:cs typeface="Times New Roman" charset="0"/>
              </a:rPr>
              <a:t>we must not violate others’ rights</a:t>
            </a:r>
            <a:r>
              <a:rPr lang="en-US" sz="2800" dirty="0" smtClean="0">
                <a:solidFill>
                  <a:srgbClr val="000000"/>
                </a:solidFill>
                <a:latin typeface="Verdana" pitchFamily="34" charset="0"/>
                <a:cs typeface="Times New Roman" charset="0"/>
              </a:rPr>
              <a:t>. </a:t>
            </a:r>
          </a:p>
          <a:p>
            <a:pPr>
              <a:buNone/>
            </a:pPr>
            <a:r>
              <a:rPr lang="en-US" sz="2800" dirty="0" smtClean="0">
                <a:solidFill>
                  <a:srgbClr val="000000"/>
                </a:solidFill>
                <a:latin typeface="Verdana" pitchFamily="34" charset="0"/>
                <a:cs typeface="Times New Roman" charset="0"/>
              </a:rPr>
              <a:t>	We must not act as disturbances to their attempts to get what they want.</a:t>
            </a:r>
            <a:endParaRPr lang="en-AU" sz="2800"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0000"/>
                </a:solidFill>
                <a:latin typeface="Verdana" pitchFamily="34" charset="0"/>
                <a:cs typeface="Times New Roman" charset="0"/>
              </a:rPr>
              <a:t>Reorganization:</a:t>
            </a:r>
            <a:endParaRPr lang="en-AU" dirty="0"/>
          </a:p>
        </p:txBody>
      </p:sp>
      <p:sp>
        <p:nvSpPr>
          <p:cNvPr id="3" name="Content Placeholder 2"/>
          <p:cNvSpPr>
            <a:spLocks noGrp="1"/>
          </p:cNvSpPr>
          <p:nvPr>
            <p:ph idx="1"/>
          </p:nvPr>
        </p:nvSpPr>
        <p:spPr/>
        <p:txBody>
          <a:bodyPr/>
          <a:lstStyle/>
          <a:p>
            <a:r>
              <a:rPr lang="en-US" sz="2400" dirty="0" smtClean="0">
                <a:solidFill>
                  <a:srgbClr val="000000"/>
                </a:solidFill>
                <a:latin typeface="Verdana" pitchFamily="34" charset="0"/>
                <a:cs typeface="Times New Roman" charset="0"/>
              </a:rPr>
              <a:t>Whenever there is a conflict within our perceptual system, such as when there are conflicting beliefs or standards, our system senses the conflict and eventually might begin to reorganize itself, generating random signals that </a:t>
            </a:r>
            <a:r>
              <a:rPr lang="en-US" sz="2400" dirty="0" smtClean="0">
                <a:solidFill>
                  <a:srgbClr val="FF0000"/>
                </a:solidFill>
                <a:latin typeface="Verdana" pitchFamily="34" charset="0"/>
                <a:cs typeface="Times New Roman" charset="0"/>
              </a:rPr>
              <a:t>suggest various ways that might resolve the conflict.</a:t>
            </a:r>
            <a:endParaRPr lang="en-AU" sz="2400" dirty="0">
              <a:solidFill>
                <a:srgbClr val="FF0000"/>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07871" y="504645"/>
            <a:ext cx="6853237" cy="4525963"/>
          </a:xfrm>
        </p:spPr>
        <p:txBody>
          <a:bodyPr/>
          <a:lstStyle/>
          <a:p>
            <a:pPr>
              <a:buNone/>
            </a:pPr>
            <a:r>
              <a:rPr lang="en-US" b="1" dirty="0" smtClean="0">
                <a:solidFill>
                  <a:srgbClr val="000000"/>
                </a:solidFill>
                <a:latin typeface="Verdana" pitchFamily="34" charset="0"/>
                <a:cs typeface="Times New Roman" charset="0"/>
              </a:rPr>
              <a:t>	</a:t>
            </a:r>
            <a:r>
              <a:rPr lang="en-US" sz="5400" b="1" dirty="0" smtClean="0">
                <a:solidFill>
                  <a:srgbClr val="000000"/>
                </a:solidFill>
                <a:latin typeface="Verdana" pitchFamily="34" charset="0"/>
                <a:cs typeface="Times New Roman" charset="0"/>
              </a:rPr>
              <a:t>The </a:t>
            </a:r>
            <a:r>
              <a:rPr lang="en-US" sz="5400" b="1" dirty="0" smtClean="0">
                <a:solidFill>
                  <a:srgbClr val="FF0000"/>
                </a:solidFill>
                <a:latin typeface="Verdana" pitchFamily="34" charset="0"/>
                <a:cs typeface="Times New Roman" charset="0"/>
              </a:rPr>
              <a:t>Responsible Thinking Process </a:t>
            </a:r>
            <a:r>
              <a:rPr lang="en-US" sz="5400" b="1" dirty="0" smtClean="0">
                <a:solidFill>
                  <a:srgbClr val="000000"/>
                </a:solidFill>
                <a:latin typeface="Verdana" pitchFamily="34" charset="0"/>
                <a:cs typeface="Times New Roman" charset="0"/>
              </a:rPr>
              <a:t>helps students with reorganization!</a:t>
            </a:r>
          </a:p>
          <a:p>
            <a:endParaRPr lang="en-AU"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With RTP:</a:t>
            </a:r>
            <a:endParaRPr lang="en-AU" dirty="0"/>
          </a:p>
        </p:txBody>
      </p:sp>
      <p:sp>
        <p:nvSpPr>
          <p:cNvPr id="3" name="Content Placeholder 2"/>
          <p:cNvSpPr>
            <a:spLocks noGrp="1"/>
          </p:cNvSpPr>
          <p:nvPr>
            <p:ph idx="1"/>
          </p:nvPr>
        </p:nvSpPr>
        <p:spPr/>
        <p:txBody>
          <a:bodyPr/>
          <a:lstStyle/>
          <a:p>
            <a:r>
              <a:rPr lang="en-AU" dirty="0" smtClean="0"/>
              <a:t>Students are helped to:</a:t>
            </a:r>
          </a:p>
          <a:p>
            <a:r>
              <a:rPr lang="en-AU" dirty="0" smtClean="0"/>
              <a:t>Understand what they want for themselves in life</a:t>
            </a:r>
          </a:p>
          <a:p>
            <a:r>
              <a:rPr lang="en-AU" dirty="0" smtClean="0"/>
              <a:t>Learn how to develop plans for getting what they want</a:t>
            </a:r>
          </a:p>
          <a:p>
            <a:r>
              <a:rPr lang="en-AU" dirty="0" smtClean="0"/>
              <a:t>Not infringe on the rights of others</a:t>
            </a:r>
            <a:endParaRPr lang="en-AU" dirty="0"/>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Ford (2006)</a:t>
            </a:r>
            <a:endParaRPr lang="en-AU" dirty="0"/>
          </a:p>
        </p:txBody>
      </p:sp>
      <p:sp>
        <p:nvSpPr>
          <p:cNvPr id="3" name="Content Placeholder 2"/>
          <p:cNvSpPr>
            <a:spLocks noGrp="1"/>
          </p:cNvSpPr>
          <p:nvPr>
            <p:ph idx="1"/>
          </p:nvPr>
        </p:nvSpPr>
        <p:spPr/>
        <p:txBody>
          <a:bodyPr/>
          <a:lstStyle/>
          <a:p>
            <a:r>
              <a:rPr lang="en-AU" dirty="0" smtClean="0"/>
              <a:t>Behaviour is not caused by the environment</a:t>
            </a:r>
          </a:p>
          <a:p>
            <a:r>
              <a:rPr lang="en-AU" dirty="0" smtClean="0"/>
              <a:t>One person cannot control another</a:t>
            </a:r>
          </a:p>
          <a:p>
            <a:r>
              <a:rPr lang="en-AU" dirty="0" smtClean="0"/>
              <a:t>Unfair to expect teachers to change things over which they have no control</a:t>
            </a:r>
          </a:p>
          <a:p>
            <a:pPr>
              <a:buNone/>
            </a:pPr>
            <a:endParaRPr lang="en-AU" dirty="0"/>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But</a:t>
            </a:r>
            <a:endParaRPr lang="en-AU" dirty="0"/>
          </a:p>
        </p:txBody>
      </p:sp>
      <p:sp>
        <p:nvSpPr>
          <p:cNvPr id="3" name="Content Placeholder 2"/>
          <p:cNvSpPr>
            <a:spLocks noGrp="1"/>
          </p:cNvSpPr>
          <p:nvPr>
            <p:ph idx="1"/>
          </p:nvPr>
        </p:nvSpPr>
        <p:spPr/>
        <p:txBody>
          <a:bodyPr/>
          <a:lstStyle/>
          <a:p>
            <a:r>
              <a:rPr lang="en-AU" dirty="0" smtClean="0"/>
              <a:t>Teachers should teach students how to understand what they want for themselves in life and how they can develop plans for getting what they want without infringing the rights of others</a:t>
            </a:r>
            <a:endParaRPr lang="en-AU" dirty="0"/>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Think Pair Share</a:t>
            </a:r>
            <a:endParaRPr lang="en-AU" dirty="0"/>
          </a:p>
        </p:txBody>
      </p:sp>
      <p:sp>
        <p:nvSpPr>
          <p:cNvPr id="3" name="Content Placeholder 2"/>
          <p:cNvSpPr>
            <a:spLocks noGrp="1"/>
          </p:cNvSpPr>
          <p:nvPr>
            <p:ph idx="1"/>
          </p:nvPr>
        </p:nvSpPr>
        <p:spPr/>
        <p:txBody>
          <a:bodyPr/>
          <a:lstStyle/>
          <a:p>
            <a:r>
              <a:rPr lang="en-AU" dirty="0" smtClean="0"/>
              <a:t>What things as a teacher, do you believe, you have control over?</a:t>
            </a:r>
            <a:endParaRPr lang="en-AU" dirty="0"/>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RTP</a:t>
            </a:r>
            <a:endParaRPr lang="en-AU" dirty="0"/>
          </a:p>
        </p:txBody>
      </p:sp>
      <p:sp>
        <p:nvSpPr>
          <p:cNvPr id="3" name="Content Placeholder 2"/>
          <p:cNvSpPr>
            <a:spLocks noGrp="1"/>
          </p:cNvSpPr>
          <p:nvPr>
            <p:ph idx="1"/>
          </p:nvPr>
        </p:nvSpPr>
        <p:spPr/>
        <p:txBody>
          <a:bodyPr/>
          <a:lstStyle/>
          <a:p>
            <a:r>
              <a:rPr lang="en-AU" dirty="0" smtClean="0"/>
              <a:t>Whole school discipline process</a:t>
            </a:r>
          </a:p>
          <a:p>
            <a:r>
              <a:rPr lang="en-AU" dirty="0" smtClean="0"/>
              <a:t>No coercion, punishments or rewards</a:t>
            </a:r>
          </a:p>
          <a:p>
            <a:r>
              <a:rPr lang="en-AU" dirty="0" smtClean="0"/>
              <a:t>When students have difficulties getting along or are disruptive they are taught </a:t>
            </a:r>
            <a:r>
              <a:rPr lang="en-AU" dirty="0" smtClean="0"/>
              <a:t> - </a:t>
            </a:r>
            <a:r>
              <a:rPr lang="en-AU" dirty="0" smtClean="0"/>
              <a:t>h</a:t>
            </a:r>
            <a:r>
              <a:rPr lang="en-AU" dirty="0" smtClean="0"/>
              <a:t>ow </a:t>
            </a:r>
            <a:r>
              <a:rPr lang="en-AU" dirty="0" smtClean="0"/>
              <a:t>to plan ways to get what they want</a:t>
            </a:r>
            <a:endParaRPr lang="en-AU" dirty="0"/>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AU" sz="7200" i="1" dirty="0" smtClean="0"/>
              <a:t> Without infringing on the rights of others</a:t>
            </a:r>
            <a:endParaRPr lang="en-AU" sz="7200" i="1" dirty="0"/>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RTP</a:t>
            </a:r>
            <a:endParaRPr lang="en-AU" dirty="0"/>
          </a:p>
        </p:txBody>
      </p:sp>
      <p:sp>
        <p:nvSpPr>
          <p:cNvPr id="3" name="Content Placeholder 2"/>
          <p:cNvSpPr>
            <a:spLocks noGrp="1"/>
          </p:cNvSpPr>
          <p:nvPr>
            <p:ph idx="1"/>
          </p:nvPr>
        </p:nvSpPr>
        <p:spPr/>
        <p:txBody>
          <a:bodyPr/>
          <a:lstStyle/>
          <a:p>
            <a:r>
              <a:rPr lang="en-AU" dirty="0" smtClean="0"/>
              <a:t>Does not control behaviour</a:t>
            </a:r>
          </a:p>
          <a:p>
            <a:r>
              <a:rPr lang="en-AU" dirty="0" smtClean="0"/>
              <a:t>Does not “change” students</a:t>
            </a:r>
          </a:p>
          <a:p>
            <a:r>
              <a:rPr lang="en-AU" dirty="0" smtClean="0"/>
              <a:t>Does not keep students “in line”</a:t>
            </a:r>
          </a:p>
          <a:p>
            <a:pPr>
              <a:buNone/>
            </a:pPr>
            <a:r>
              <a:rPr lang="en-AU" dirty="0" smtClean="0"/>
              <a:t>	or maintain an orderly class</a:t>
            </a:r>
          </a:p>
          <a:p>
            <a:endParaRPr lang="en-AU"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Assignment 2</a:t>
            </a:r>
            <a:endParaRPr lang="en-AU" dirty="0"/>
          </a:p>
        </p:txBody>
      </p:sp>
      <p:sp>
        <p:nvSpPr>
          <p:cNvPr id="3" name="Content Placeholder 2"/>
          <p:cNvSpPr>
            <a:spLocks noGrp="1"/>
          </p:cNvSpPr>
          <p:nvPr>
            <p:ph idx="1"/>
          </p:nvPr>
        </p:nvSpPr>
        <p:spPr/>
        <p:txBody>
          <a:bodyPr/>
          <a:lstStyle/>
          <a:p>
            <a:r>
              <a:rPr lang="en-AU" dirty="0" smtClean="0"/>
              <a:t>Lets take a look</a:t>
            </a:r>
            <a:endParaRPr lang="en-AU"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RTP</a:t>
            </a:r>
            <a:endParaRPr lang="en-AU" dirty="0"/>
          </a:p>
        </p:txBody>
      </p:sp>
      <p:sp>
        <p:nvSpPr>
          <p:cNvPr id="3" name="Content Placeholder 2"/>
          <p:cNvSpPr>
            <a:spLocks noGrp="1"/>
          </p:cNvSpPr>
          <p:nvPr>
            <p:ph idx="1"/>
          </p:nvPr>
        </p:nvSpPr>
        <p:spPr>
          <a:xfrm>
            <a:off x="2290763" y="1203385"/>
            <a:ext cx="6853237" cy="4525963"/>
          </a:xfrm>
        </p:spPr>
        <p:txBody>
          <a:bodyPr/>
          <a:lstStyle/>
          <a:p>
            <a:r>
              <a:rPr lang="en-AU" dirty="0" smtClean="0"/>
              <a:t>Does cultivate </a:t>
            </a:r>
            <a:r>
              <a:rPr lang="en-AU" dirty="0" smtClean="0">
                <a:solidFill>
                  <a:srgbClr val="FF0000"/>
                </a:solidFill>
              </a:rPr>
              <a:t>respect</a:t>
            </a:r>
            <a:r>
              <a:rPr lang="en-AU" dirty="0" smtClean="0"/>
              <a:t> for oneself and others</a:t>
            </a:r>
          </a:p>
          <a:p>
            <a:r>
              <a:rPr lang="en-AU" dirty="0" smtClean="0"/>
              <a:t>Does cultivate a sense of </a:t>
            </a:r>
            <a:r>
              <a:rPr lang="en-AU" dirty="0" smtClean="0">
                <a:solidFill>
                  <a:srgbClr val="FF0000"/>
                </a:solidFill>
              </a:rPr>
              <a:t>responsibility</a:t>
            </a:r>
            <a:r>
              <a:rPr lang="en-AU" dirty="0" smtClean="0"/>
              <a:t> for one’s actions</a:t>
            </a:r>
          </a:p>
          <a:p>
            <a:r>
              <a:rPr lang="en-AU" dirty="0" smtClean="0"/>
              <a:t>When this occurs:</a:t>
            </a:r>
          </a:p>
          <a:p>
            <a:pPr>
              <a:buFontTx/>
              <a:buChar char="-"/>
            </a:pPr>
            <a:r>
              <a:rPr lang="en-AU" dirty="0" smtClean="0"/>
              <a:t>Classroom climate = respect</a:t>
            </a:r>
          </a:p>
          <a:p>
            <a:pPr>
              <a:buFontTx/>
              <a:buChar char="-"/>
            </a:pPr>
            <a:r>
              <a:rPr lang="en-AU" dirty="0" smtClean="0"/>
              <a:t>Discipline problems decline</a:t>
            </a:r>
          </a:p>
          <a:p>
            <a:pPr>
              <a:buFontTx/>
              <a:buChar char="-"/>
            </a:pPr>
            <a:r>
              <a:rPr lang="en-AU" dirty="0" smtClean="0"/>
              <a:t>Academic learning improves</a:t>
            </a:r>
          </a:p>
          <a:p>
            <a:pPr>
              <a:buFontTx/>
              <a:buChar char="-"/>
            </a:pPr>
            <a:r>
              <a:rPr lang="en-AU" dirty="0" smtClean="0"/>
              <a:t>Human relations improve</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Ask key questions</a:t>
            </a:r>
            <a:endParaRPr lang="en-AU" dirty="0"/>
          </a:p>
        </p:txBody>
      </p:sp>
      <p:sp>
        <p:nvSpPr>
          <p:cNvPr id="3" name="Content Placeholder 2"/>
          <p:cNvSpPr>
            <a:spLocks noGrp="1"/>
          </p:cNvSpPr>
          <p:nvPr>
            <p:ph idx="1"/>
          </p:nvPr>
        </p:nvSpPr>
        <p:spPr>
          <a:xfrm>
            <a:off x="2290763" y="1255143"/>
            <a:ext cx="6853237" cy="4525963"/>
          </a:xfrm>
        </p:spPr>
        <p:txBody>
          <a:bodyPr/>
          <a:lstStyle/>
          <a:p>
            <a:pPr marL="514350" indent="-514350">
              <a:buAutoNum type="arabicPeriod"/>
            </a:pPr>
            <a:r>
              <a:rPr lang="en-AU" dirty="0" smtClean="0"/>
              <a:t>What are you doing?</a:t>
            </a:r>
          </a:p>
          <a:p>
            <a:pPr marL="514350" indent="-514350">
              <a:buAutoNum type="arabicPeriod"/>
            </a:pPr>
            <a:r>
              <a:rPr lang="en-AU" dirty="0" smtClean="0"/>
              <a:t>What are the rules? (rights of others)</a:t>
            </a:r>
          </a:p>
          <a:p>
            <a:pPr marL="514350" indent="-514350">
              <a:buAutoNum type="arabicPeriod"/>
            </a:pPr>
            <a:r>
              <a:rPr lang="en-AU" dirty="0" smtClean="0"/>
              <a:t>What happens when you break the rules?</a:t>
            </a:r>
          </a:p>
          <a:p>
            <a:pPr marL="514350" indent="-514350">
              <a:buAutoNum type="arabicPeriod"/>
            </a:pPr>
            <a:r>
              <a:rPr lang="en-AU" dirty="0" smtClean="0"/>
              <a:t>Is this what you want to happen?</a:t>
            </a:r>
          </a:p>
          <a:p>
            <a:pPr marL="514350" indent="-514350">
              <a:buAutoNum type="arabicPeriod"/>
            </a:pPr>
            <a:r>
              <a:rPr lang="en-AU" dirty="0" smtClean="0"/>
              <a:t>What do you want to do now?</a:t>
            </a:r>
          </a:p>
          <a:p>
            <a:pPr marL="514350" indent="-514350">
              <a:buAutoNum type="arabicPeriod"/>
            </a:pPr>
            <a:r>
              <a:rPr lang="en-AU" dirty="0" smtClean="0"/>
              <a:t>What will happen if you disrupt again?</a:t>
            </a:r>
            <a:endParaRPr lang="en-AU" dirty="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questions:</a:t>
            </a:r>
            <a:endParaRPr lang="en-AU" dirty="0"/>
          </a:p>
        </p:txBody>
      </p:sp>
      <p:sp>
        <p:nvSpPr>
          <p:cNvPr id="3" name="Content Placeholder 2"/>
          <p:cNvSpPr>
            <a:spLocks noGrp="1"/>
          </p:cNvSpPr>
          <p:nvPr>
            <p:ph idx="1"/>
          </p:nvPr>
        </p:nvSpPr>
        <p:spPr/>
        <p:txBody>
          <a:bodyPr/>
          <a:lstStyle/>
          <a:p>
            <a:r>
              <a:rPr lang="en-AU" dirty="0" smtClean="0"/>
              <a:t>The first 3 teach students to reflect on the relationship between their actions and the rules</a:t>
            </a:r>
          </a:p>
          <a:p>
            <a:r>
              <a:rPr lang="en-AU" dirty="0" smtClean="0"/>
              <a:t>If the student refuses to answer repeat the questions </a:t>
            </a:r>
          </a:p>
          <a:p>
            <a:r>
              <a:rPr lang="en-AU" dirty="0" smtClean="0"/>
              <a:t>Do you want to work on this or not?</a:t>
            </a:r>
          </a:p>
          <a:p>
            <a:r>
              <a:rPr lang="en-AU" dirty="0" smtClean="0"/>
              <a:t>RTC</a:t>
            </a:r>
            <a:endParaRPr lang="en-AU"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a:grpSpLocks/>
          </p:cNvGrpSpPr>
          <p:nvPr/>
        </p:nvGrpSpPr>
        <p:grpSpPr bwMode="auto">
          <a:xfrm>
            <a:off x="1066800" y="-14173200"/>
            <a:ext cx="5978525" cy="26687463"/>
            <a:chOff x="0" y="0"/>
            <a:chExt cx="3766" cy="16811"/>
          </a:xfrm>
        </p:grpSpPr>
        <p:sp>
          <p:nvSpPr>
            <p:cNvPr id="97285" name="Rectangle 5"/>
            <p:cNvSpPr>
              <a:spLocks noChangeArrowheads="1"/>
            </p:cNvSpPr>
            <p:nvPr/>
          </p:nvSpPr>
          <p:spPr bwMode="auto">
            <a:xfrm>
              <a:off x="0" y="0"/>
              <a:ext cx="3766" cy="615"/>
            </a:xfrm>
            <a:prstGeom prst="rect">
              <a:avLst/>
            </a:prstGeom>
            <a:noFill/>
            <a:ln w="9525">
              <a:noFill/>
              <a:miter lim="800000"/>
              <a:headEnd/>
              <a:tailEnd/>
            </a:ln>
            <a:effectLst/>
          </p:spPr>
          <p:txBody>
            <a:bodyPr anchor="ctr"/>
            <a:lstStyle/>
            <a:p>
              <a:pPr algn="ctr"/>
              <a:r>
                <a:rPr lang="en-US">
                  <a:latin typeface="Arial" charset="0"/>
                </a:rPr>
                <a:t>  </a:t>
              </a:r>
              <a:r>
                <a:rPr lang="en-US" sz="5800">
                  <a:latin typeface="Arial" charset="0"/>
                </a:rPr>
                <a:t> </a:t>
              </a:r>
              <a:r>
                <a:rPr lang="en-US">
                  <a:latin typeface="Arial" charset="0"/>
                </a:rPr>
                <a:t>                                         </a:t>
              </a:r>
            </a:p>
          </p:txBody>
        </p:sp>
        <p:sp>
          <p:nvSpPr>
            <p:cNvPr id="97287" name="Rectangle 7"/>
            <p:cNvSpPr>
              <a:spLocks noChangeArrowheads="1"/>
            </p:cNvSpPr>
            <p:nvPr/>
          </p:nvSpPr>
          <p:spPr bwMode="auto">
            <a:xfrm>
              <a:off x="0" y="615"/>
              <a:ext cx="3766" cy="750"/>
            </a:xfrm>
            <a:prstGeom prst="rect">
              <a:avLst/>
            </a:prstGeom>
            <a:noFill/>
            <a:ln w="9525">
              <a:noFill/>
              <a:miter lim="800000"/>
              <a:headEnd/>
              <a:tailEnd/>
            </a:ln>
            <a:effectLst/>
          </p:spPr>
          <p:txBody>
            <a:bodyPr anchor="ctr"/>
            <a:lstStyle/>
            <a:p>
              <a:pPr algn="ctr" eaLnBrk="0" hangingPunct="0"/>
              <a:endParaRPr lang="en-US">
                <a:latin typeface="Arial" charset="0"/>
              </a:endParaRPr>
            </a:p>
          </p:txBody>
        </p:sp>
        <p:sp>
          <p:nvSpPr>
            <p:cNvPr id="97288" name="Rectangle 8"/>
            <p:cNvSpPr>
              <a:spLocks noChangeArrowheads="1"/>
            </p:cNvSpPr>
            <p:nvPr/>
          </p:nvSpPr>
          <p:spPr bwMode="auto">
            <a:xfrm>
              <a:off x="0" y="1365"/>
              <a:ext cx="3766" cy="11164"/>
            </a:xfrm>
            <a:prstGeom prst="rect">
              <a:avLst/>
            </a:prstGeom>
            <a:noFill/>
            <a:ln w="9525">
              <a:noFill/>
              <a:miter lim="800000"/>
              <a:headEnd/>
              <a:tailEnd/>
            </a:ln>
            <a:effectLst/>
          </p:spPr>
          <p:txBody>
            <a:bodyPr anchor="ctr"/>
            <a:lstStyle/>
            <a:p>
              <a:pPr eaLnBrk="0" hangingPunct="0"/>
              <a:endParaRPr lang="en-US">
                <a:latin typeface="Arial" charset="0"/>
              </a:endParaRPr>
            </a:p>
          </p:txBody>
        </p:sp>
        <p:sp>
          <p:nvSpPr>
            <p:cNvPr id="97289" name="Rectangle 9"/>
            <p:cNvSpPr>
              <a:spLocks noChangeArrowheads="1"/>
            </p:cNvSpPr>
            <p:nvPr/>
          </p:nvSpPr>
          <p:spPr bwMode="auto">
            <a:xfrm>
              <a:off x="0" y="12529"/>
              <a:ext cx="3766" cy="4282"/>
            </a:xfrm>
            <a:prstGeom prst="rect">
              <a:avLst/>
            </a:prstGeom>
            <a:noFill/>
            <a:ln w="9525">
              <a:noFill/>
              <a:miter lim="800000"/>
              <a:headEnd/>
              <a:tailEnd/>
            </a:ln>
            <a:effectLst/>
          </p:spPr>
          <p:txBody>
            <a:bodyPr anchor="ctr"/>
            <a:lstStyle/>
            <a:p>
              <a:pPr algn="ctr"/>
              <a:r>
                <a:rPr lang="en-US">
                  <a:latin typeface="Arial" charset="0"/>
                </a:rPr>
                <a:t>  </a:t>
              </a:r>
              <a:r>
                <a:rPr lang="en-US" sz="41600">
                  <a:latin typeface="Arial" charset="0"/>
                </a:rPr>
                <a:t> </a:t>
              </a:r>
              <a:r>
                <a:rPr lang="en-US">
                  <a:latin typeface="Arial" charset="0"/>
                </a:rPr>
                <a:t>                                                                 </a:t>
              </a:r>
            </a:p>
          </p:txBody>
        </p:sp>
      </p:grpSp>
      <p:sp>
        <p:nvSpPr>
          <p:cNvPr id="97292" name="Rectangle 12"/>
          <p:cNvSpPr>
            <a:spLocks noChangeArrowheads="1"/>
          </p:cNvSpPr>
          <p:nvPr/>
        </p:nvSpPr>
        <p:spPr bwMode="auto">
          <a:xfrm>
            <a:off x="3429000" y="228600"/>
            <a:ext cx="2286000" cy="609600"/>
          </a:xfrm>
          <a:prstGeom prst="rect">
            <a:avLst/>
          </a:prstGeom>
          <a:solidFill>
            <a:schemeClr val="accent2"/>
          </a:solidFill>
          <a:ln w="9525">
            <a:solidFill>
              <a:schemeClr val="tx1"/>
            </a:solidFill>
            <a:miter lim="800000"/>
            <a:headEnd/>
            <a:tailEnd/>
          </a:ln>
          <a:effectLst/>
        </p:spPr>
        <p:txBody>
          <a:bodyPr wrap="none" anchor="ctr"/>
          <a:lstStyle/>
          <a:p>
            <a:pPr algn="ctr"/>
            <a:r>
              <a:rPr lang="en-US">
                <a:latin typeface="Times New Roman" charset="0"/>
              </a:rPr>
              <a:t>Student Disrupts</a:t>
            </a:r>
          </a:p>
        </p:txBody>
      </p:sp>
      <p:sp>
        <p:nvSpPr>
          <p:cNvPr id="97293" name="Rectangle 13"/>
          <p:cNvSpPr>
            <a:spLocks noChangeArrowheads="1"/>
          </p:cNvSpPr>
          <p:nvPr/>
        </p:nvSpPr>
        <p:spPr bwMode="auto">
          <a:xfrm>
            <a:off x="2031521" y="1304027"/>
            <a:ext cx="5638800" cy="838200"/>
          </a:xfrm>
          <a:prstGeom prst="rect">
            <a:avLst/>
          </a:prstGeom>
          <a:solidFill>
            <a:schemeClr val="accent2"/>
          </a:solidFill>
          <a:ln w="9525">
            <a:solidFill>
              <a:schemeClr val="tx1"/>
            </a:solidFill>
            <a:miter lim="800000"/>
            <a:headEnd/>
            <a:tailEnd/>
          </a:ln>
          <a:effectLst/>
        </p:spPr>
        <p:txBody>
          <a:bodyPr wrap="none" anchor="ctr"/>
          <a:lstStyle/>
          <a:p>
            <a:pPr algn="ctr"/>
            <a:r>
              <a:rPr lang="en-US" sz="1800">
                <a:latin typeface="Times New Roman" charset="0"/>
              </a:rPr>
              <a:t>Student is asked questions: What are you doing? What are </a:t>
            </a:r>
          </a:p>
          <a:p>
            <a:pPr algn="ctr"/>
            <a:r>
              <a:rPr lang="en-US" sz="1800">
                <a:latin typeface="Times New Roman" charset="0"/>
              </a:rPr>
              <a:t>the rules? What do you want to do now?</a:t>
            </a:r>
          </a:p>
        </p:txBody>
      </p:sp>
      <p:sp>
        <p:nvSpPr>
          <p:cNvPr id="97294" name="Rectangle 14"/>
          <p:cNvSpPr>
            <a:spLocks noChangeArrowheads="1"/>
          </p:cNvSpPr>
          <p:nvPr/>
        </p:nvSpPr>
        <p:spPr bwMode="auto">
          <a:xfrm>
            <a:off x="838200" y="2286000"/>
            <a:ext cx="2895600" cy="990600"/>
          </a:xfrm>
          <a:prstGeom prst="rect">
            <a:avLst/>
          </a:prstGeom>
          <a:solidFill>
            <a:schemeClr val="accent2"/>
          </a:solidFill>
          <a:ln w="9525">
            <a:solidFill>
              <a:schemeClr val="tx1"/>
            </a:solidFill>
            <a:miter lim="800000"/>
            <a:headEnd/>
            <a:tailEnd/>
          </a:ln>
          <a:effectLst/>
        </p:spPr>
        <p:txBody>
          <a:bodyPr wrap="none" anchor="ctr"/>
          <a:lstStyle/>
          <a:p>
            <a:pPr algn="ctr"/>
            <a:r>
              <a:rPr lang="en-US" sz="1800">
                <a:latin typeface="Times New Roman" charset="0"/>
              </a:rPr>
              <a:t>Student accepts responsibility </a:t>
            </a:r>
          </a:p>
          <a:p>
            <a:pPr algn="ctr"/>
            <a:r>
              <a:rPr lang="en-US" sz="1800">
                <a:latin typeface="Times New Roman" charset="0"/>
              </a:rPr>
              <a:t>for behavior and remains in </a:t>
            </a:r>
          </a:p>
          <a:p>
            <a:pPr algn="ctr"/>
            <a:r>
              <a:rPr lang="en-US" sz="1800">
                <a:latin typeface="Times New Roman" charset="0"/>
              </a:rPr>
              <a:t>class.</a:t>
            </a:r>
          </a:p>
        </p:txBody>
      </p:sp>
      <p:sp>
        <p:nvSpPr>
          <p:cNvPr id="97295" name="Rectangle 15"/>
          <p:cNvSpPr>
            <a:spLocks noChangeArrowheads="1"/>
          </p:cNvSpPr>
          <p:nvPr/>
        </p:nvSpPr>
        <p:spPr bwMode="auto">
          <a:xfrm>
            <a:off x="5257800" y="2286000"/>
            <a:ext cx="3048000" cy="990600"/>
          </a:xfrm>
          <a:prstGeom prst="rect">
            <a:avLst/>
          </a:prstGeom>
          <a:solidFill>
            <a:schemeClr val="accent2"/>
          </a:solidFill>
          <a:ln w="9525">
            <a:solidFill>
              <a:schemeClr val="tx1"/>
            </a:solidFill>
            <a:miter lim="800000"/>
            <a:headEnd/>
            <a:tailEnd/>
          </a:ln>
          <a:effectLst/>
        </p:spPr>
        <p:txBody>
          <a:bodyPr wrap="none" anchor="ctr"/>
          <a:lstStyle/>
          <a:p>
            <a:pPr algn="ctr"/>
            <a:endParaRPr lang="en-US" sz="1800">
              <a:latin typeface="Times New Roman" charset="0"/>
            </a:endParaRPr>
          </a:p>
          <a:p>
            <a:pPr algn="ctr"/>
            <a:r>
              <a:rPr lang="en-US" sz="1800">
                <a:latin typeface="Times New Roman" charset="0"/>
              </a:rPr>
              <a:t>Student does not work with </a:t>
            </a:r>
          </a:p>
          <a:p>
            <a:pPr algn="ctr"/>
            <a:r>
              <a:rPr lang="en-US" sz="1800">
                <a:latin typeface="Times New Roman" charset="0"/>
              </a:rPr>
              <a:t>teacher or does not accept</a:t>
            </a:r>
          </a:p>
          <a:p>
            <a:pPr algn="ctr"/>
            <a:r>
              <a:rPr lang="en-US" sz="1800">
                <a:latin typeface="Times New Roman" charset="0"/>
              </a:rPr>
              <a:t>responsibility for behavior.</a:t>
            </a:r>
          </a:p>
          <a:p>
            <a:pPr algn="ctr"/>
            <a:endParaRPr lang="en-US" sz="1800">
              <a:latin typeface="Times New Roman" charset="0"/>
            </a:endParaRPr>
          </a:p>
        </p:txBody>
      </p:sp>
      <p:sp>
        <p:nvSpPr>
          <p:cNvPr id="97296" name="Rectangle 16"/>
          <p:cNvSpPr>
            <a:spLocks noChangeArrowheads="1"/>
          </p:cNvSpPr>
          <p:nvPr/>
        </p:nvSpPr>
        <p:spPr bwMode="auto">
          <a:xfrm>
            <a:off x="5257800" y="3429000"/>
            <a:ext cx="3048000" cy="914400"/>
          </a:xfrm>
          <a:prstGeom prst="rect">
            <a:avLst/>
          </a:prstGeom>
          <a:solidFill>
            <a:schemeClr val="accent2"/>
          </a:solidFill>
          <a:ln w="9525">
            <a:solidFill>
              <a:schemeClr val="tx1"/>
            </a:solidFill>
            <a:miter lim="800000"/>
            <a:headEnd/>
            <a:tailEnd/>
          </a:ln>
          <a:effectLst/>
        </p:spPr>
        <p:txBody>
          <a:bodyPr wrap="none" anchor="ctr"/>
          <a:lstStyle/>
          <a:p>
            <a:pPr algn="ctr"/>
            <a:r>
              <a:rPr lang="en-US" sz="1800">
                <a:latin typeface="Times New Roman" charset="0"/>
              </a:rPr>
              <a:t>Student is sent to responsible </a:t>
            </a:r>
          </a:p>
          <a:p>
            <a:pPr algn="ctr"/>
            <a:r>
              <a:rPr lang="en-US" sz="1800">
                <a:latin typeface="Times New Roman" charset="0"/>
              </a:rPr>
              <a:t>thinking classroom to work</a:t>
            </a:r>
          </a:p>
          <a:p>
            <a:pPr algn="ctr"/>
            <a:r>
              <a:rPr lang="en-US" sz="1800">
                <a:latin typeface="Times New Roman" charset="0"/>
              </a:rPr>
              <a:t>on behavior plan.</a:t>
            </a:r>
          </a:p>
        </p:txBody>
      </p:sp>
      <p:sp>
        <p:nvSpPr>
          <p:cNvPr id="97297" name="Rectangle 17"/>
          <p:cNvSpPr>
            <a:spLocks noChangeArrowheads="1"/>
          </p:cNvSpPr>
          <p:nvPr/>
        </p:nvSpPr>
        <p:spPr bwMode="auto">
          <a:xfrm>
            <a:off x="5334000" y="4495800"/>
            <a:ext cx="2971800" cy="838200"/>
          </a:xfrm>
          <a:prstGeom prst="rect">
            <a:avLst/>
          </a:prstGeom>
          <a:solidFill>
            <a:schemeClr val="accent2"/>
          </a:solidFill>
          <a:ln w="9525">
            <a:solidFill>
              <a:schemeClr val="tx1"/>
            </a:solidFill>
            <a:miter lim="800000"/>
            <a:headEnd/>
            <a:tailEnd/>
          </a:ln>
          <a:effectLst/>
        </p:spPr>
        <p:txBody>
          <a:bodyPr wrap="none" anchor="ctr"/>
          <a:lstStyle/>
          <a:p>
            <a:pPr algn="ctr"/>
            <a:r>
              <a:rPr lang="en-US" sz="1800">
                <a:latin typeface="Times New Roman" charset="0"/>
              </a:rPr>
              <a:t>Student writes a</a:t>
            </a:r>
            <a:r>
              <a:rPr lang="en-US">
                <a:latin typeface="Times New Roman" charset="0"/>
              </a:rPr>
              <a:t> </a:t>
            </a:r>
            <a:r>
              <a:rPr lang="en-US" sz="1800">
                <a:latin typeface="Times New Roman" charset="0"/>
              </a:rPr>
              <a:t>plan that</a:t>
            </a:r>
          </a:p>
          <a:p>
            <a:pPr algn="ctr"/>
            <a:r>
              <a:rPr lang="en-US" sz="1800">
                <a:latin typeface="Times New Roman" charset="0"/>
              </a:rPr>
              <a:t>works for him/her.</a:t>
            </a:r>
          </a:p>
        </p:txBody>
      </p:sp>
      <p:sp>
        <p:nvSpPr>
          <p:cNvPr id="97298" name="Rectangle 18"/>
          <p:cNvSpPr>
            <a:spLocks noChangeArrowheads="1"/>
          </p:cNvSpPr>
          <p:nvPr/>
        </p:nvSpPr>
        <p:spPr bwMode="auto">
          <a:xfrm>
            <a:off x="5257800" y="5562600"/>
            <a:ext cx="3048000" cy="1066800"/>
          </a:xfrm>
          <a:prstGeom prst="rect">
            <a:avLst/>
          </a:prstGeom>
          <a:solidFill>
            <a:schemeClr val="accent2"/>
          </a:solidFill>
          <a:ln w="9525">
            <a:solidFill>
              <a:schemeClr val="tx1"/>
            </a:solidFill>
            <a:miter lim="800000"/>
            <a:headEnd/>
            <a:tailEnd/>
          </a:ln>
          <a:effectLst/>
        </p:spPr>
        <p:txBody>
          <a:bodyPr wrap="none" anchor="ctr"/>
          <a:lstStyle/>
          <a:p>
            <a:pPr algn="ctr"/>
            <a:r>
              <a:rPr lang="en-US" sz="1800">
                <a:latin typeface="Times New Roman" charset="0"/>
              </a:rPr>
              <a:t>Student negotiates plan with</a:t>
            </a:r>
          </a:p>
          <a:p>
            <a:pPr algn="ctr"/>
            <a:r>
              <a:rPr lang="en-US" sz="1800">
                <a:latin typeface="Times New Roman" charset="0"/>
              </a:rPr>
              <a:t>the teacher (or adult who sent</a:t>
            </a:r>
          </a:p>
          <a:p>
            <a:pPr algn="ctr"/>
            <a:r>
              <a:rPr lang="en-US" sz="1800">
                <a:latin typeface="Times New Roman" charset="0"/>
              </a:rPr>
              <a:t>him/her to RTC) and is allowed</a:t>
            </a:r>
          </a:p>
          <a:p>
            <a:pPr algn="ctr"/>
            <a:r>
              <a:rPr lang="en-US" sz="1800">
                <a:latin typeface="Times New Roman" charset="0"/>
              </a:rPr>
              <a:t>to return to class.</a:t>
            </a:r>
          </a:p>
        </p:txBody>
      </p:sp>
      <p:sp>
        <p:nvSpPr>
          <p:cNvPr id="97300" name="Rectangle 20"/>
          <p:cNvSpPr>
            <a:spLocks noChangeArrowheads="1"/>
          </p:cNvSpPr>
          <p:nvPr/>
        </p:nvSpPr>
        <p:spPr bwMode="auto">
          <a:xfrm>
            <a:off x="1828800" y="4038600"/>
            <a:ext cx="2286000" cy="762000"/>
          </a:xfrm>
          <a:prstGeom prst="rect">
            <a:avLst/>
          </a:prstGeom>
          <a:solidFill>
            <a:schemeClr val="accent2"/>
          </a:solidFill>
          <a:ln w="9525">
            <a:solidFill>
              <a:schemeClr val="tx1"/>
            </a:solidFill>
            <a:miter lim="800000"/>
            <a:headEnd/>
            <a:tailEnd/>
          </a:ln>
          <a:effectLst/>
        </p:spPr>
        <p:txBody>
          <a:bodyPr wrap="none" anchor="ctr"/>
          <a:lstStyle/>
          <a:p>
            <a:pPr algn="ctr"/>
            <a:r>
              <a:rPr lang="en-US" sz="1800">
                <a:latin typeface="Times New Roman" charset="0"/>
              </a:rPr>
              <a:t>Student disrupts again.</a:t>
            </a:r>
          </a:p>
        </p:txBody>
      </p:sp>
      <p:sp>
        <p:nvSpPr>
          <p:cNvPr id="97302" name="WordArt 22"/>
          <p:cNvSpPr>
            <a:spLocks noChangeArrowheads="1" noChangeShapeType="1" noTextEdit="1"/>
          </p:cNvSpPr>
          <p:nvPr/>
        </p:nvSpPr>
        <p:spPr bwMode="auto">
          <a:xfrm>
            <a:off x="381000" y="5181600"/>
            <a:ext cx="4267200" cy="762000"/>
          </a:xfrm>
          <a:prstGeom prst="rect">
            <a:avLst/>
          </a:prstGeom>
        </p:spPr>
        <p:txBody>
          <a:bodyPr wrap="none" fromWordArt="1">
            <a:prstTxWarp prst="textPlain">
              <a:avLst>
                <a:gd name="adj" fmla="val 50000"/>
              </a:avLst>
            </a:prstTxWarp>
          </a:bodyPr>
          <a:lstStyle/>
          <a:p>
            <a:pPr algn="ctr"/>
            <a:r>
              <a:rPr lang="en-AU" sz="1800" kern="10">
                <a:ln w="12700">
                  <a:solidFill>
                    <a:schemeClr val="accent2"/>
                  </a:solidFill>
                  <a:miter lim="800000"/>
                  <a:headEnd/>
                  <a:tailEnd/>
                </a:ln>
                <a:solidFill>
                  <a:schemeClr val="folHlink"/>
                </a:solidFill>
                <a:effectLst>
                  <a:outerShdw dist="45791" dir="2021404" algn="ctr" rotWithShape="0">
                    <a:srgbClr val="9999FF"/>
                  </a:outerShdw>
                </a:effectLst>
                <a:latin typeface="Arial Black"/>
              </a:rPr>
              <a:t>Student Is Successful!!!</a:t>
            </a:r>
          </a:p>
        </p:txBody>
      </p:sp>
      <p:sp>
        <p:nvSpPr>
          <p:cNvPr id="97310" name="AutoShape 30"/>
          <p:cNvSpPr>
            <a:spLocks noChangeArrowheads="1"/>
          </p:cNvSpPr>
          <p:nvPr/>
        </p:nvSpPr>
        <p:spPr bwMode="auto">
          <a:xfrm flipH="1">
            <a:off x="1295400" y="1295400"/>
            <a:ext cx="1143000" cy="914400"/>
          </a:xfrm>
          <a:custGeom>
            <a:avLst/>
            <a:gdLst>
              <a:gd name="G0" fmla="+- 3314718 0 0"/>
              <a:gd name="G1" fmla="+- -5426854 0 0"/>
              <a:gd name="G2" fmla="+- 3314718 0 -5426854"/>
              <a:gd name="G3" fmla="+- 10800 0 0"/>
              <a:gd name="G4" fmla="+- 0 0 3314718"/>
              <a:gd name="T0" fmla="*/ 360 256 1"/>
              <a:gd name="T1" fmla="*/ 0 256 1"/>
              <a:gd name="G5" fmla="+- G2 T0 T1"/>
              <a:gd name="G6" fmla="?: G2 G2 G5"/>
              <a:gd name="G7" fmla="+- 0 0 G6"/>
              <a:gd name="G8" fmla="+- 7390 0 0"/>
              <a:gd name="G9" fmla="+- 0 0 -5426854"/>
              <a:gd name="G10" fmla="+- 7390 0 2700"/>
              <a:gd name="G11" fmla="cos G10 3314718"/>
              <a:gd name="G12" fmla="sin G10 3314718"/>
              <a:gd name="G13" fmla="cos 13500 3314718"/>
              <a:gd name="G14" fmla="sin 13500 3314718"/>
              <a:gd name="G15" fmla="+- G11 10800 0"/>
              <a:gd name="G16" fmla="+- G12 10800 0"/>
              <a:gd name="G17" fmla="+- G13 10800 0"/>
              <a:gd name="G18" fmla="+- G14 10800 0"/>
              <a:gd name="G19" fmla="*/ 7390 1 2"/>
              <a:gd name="G20" fmla="+- G19 5400 0"/>
              <a:gd name="G21" fmla="cos G20 3314718"/>
              <a:gd name="G22" fmla="sin G20 3314718"/>
              <a:gd name="G23" fmla="+- G21 10800 0"/>
              <a:gd name="G24" fmla="+- G12 G23 G22"/>
              <a:gd name="G25" fmla="+- G22 G23 G11"/>
              <a:gd name="G26" fmla="cos 10800 3314718"/>
              <a:gd name="G27" fmla="sin 10800 3314718"/>
              <a:gd name="G28" fmla="cos 7390 3314718"/>
              <a:gd name="G29" fmla="sin 7390 3314718"/>
              <a:gd name="G30" fmla="+- G26 10800 0"/>
              <a:gd name="G31" fmla="+- G27 10800 0"/>
              <a:gd name="G32" fmla="+- G28 10800 0"/>
              <a:gd name="G33" fmla="+- G29 10800 0"/>
              <a:gd name="G34" fmla="+- G19 5400 0"/>
              <a:gd name="G35" fmla="cos G34 -5426854"/>
              <a:gd name="G36" fmla="sin G34 -5426854"/>
              <a:gd name="G37" fmla="+/ -5426854 3314718 2"/>
              <a:gd name="T2" fmla="*/ 180 256 1"/>
              <a:gd name="T3" fmla="*/ 0 256 1"/>
              <a:gd name="G38" fmla="+- G37 T2 T3"/>
              <a:gd name="G39" fmla="?: G2 G37 G38"/>
              <a:gd name="G40" fmla="cos 10800 G39"/>
              <a:gd name="G41" fmla="sin 10800 G39"/>
              <a:gd name="G42" fmla="cos 7390 G39"/>
              <a:gd name="G43" fmla="sin 7390 G39"/>
              <a:gd name="G44" fmla="+- G40 10800 0"/>
              <a:gd name="G45" fmla="+- G41 10800 0"/>
              <a:gd name="G46" fmla="+- G42 10800 0"/>
              <a:gd name="G47" fmla="+- G43 10800 0"/>
              <a:gd name="G48" fmla="+- G35 10800 0"/>
              <a:gd name="G49" fmla="+- G36 10800 0"/>
              <a:gd name="T4" fmla="*/ 21175 w 21600"/>
              <a:gd name="T5" fmla="*/ 7802 h 21600"/>
              <a:gd name="T6" fmla="*/ 11938 w 21600"/>
              <a:gd name="T7" fmla="*/ 1776 h 21600"/>
              <a:gd name="T8" fmla="*/ 17899 w 21600"/>
              <a:gd name="T9" fmla="*/ 8748 h 21600"/>
              <a:gd name="T10" fmla="*/ 19372 w 21600"/>
              <a:gd name="T11" fmla="*/ 21228 h 21600"/>
              <a:gd name="T12" fmla="*/ 13173 w 21600"/>
              <a:gd name="T13" fmla="*/ 20622 h 21600"/>
              <a:gd name="T14" fmla="*/ 13778 w 21600"/>
              <a:gd name="T15" fmla="*/ 1442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492" y="16508"/>
                </a:moveTo>
                <a:cubicBezTo>
                  <a:pt x="17200" y="15105"/>
                  <a:pt x="18190" y="13010"/>
                  <a:pt x="18190" y="10800"/>
                </a:cubicBezTo>
                <a:cubicBezTo>
                  <a:pt x="18190" y="7076"/>
                  <a:pt x="15419" y="3934"/>
                  <a:pt x="11725" y="3468"/>
                </a:cubicBezTo>
                <a:lnTo>
                  <a:pt x="12152" y="84"/>
                </a:lnTo>
                <a:cubicBezTo>
                  <a:pt x="17551" y="766"/>
                  <a:pt x="21600" y="5358"/>
                  <a:pt x="21600" y="10800"/>
                </a:cubicBezTo>
                <a:cubicBezTo>
                  <a:pt x="21600" y="14030"/>
                  <a:pt x="20153" y="17091"/>
                  <a:pt x="17658" y="19142"/>
                </a:cubicBezTo>
                <a:lnTo>
                  <a:pt x="19372" y="21228"/>
                </a:lnTo>
                <a:lnTo>
                  <a:pt x="13173" y="20622"/>
                </a:lnTo>
                <a:lnTo>
                  <a:pt x="13778" y="14423"/>
                </a:lnTo>
                <a:lnTo>
                  <a:pt x="15492" y="16508"/>
                </a:lnTo>
                <a:close/>
              </a:path>
            </a:pathLst>
          </a:custGeom>
          <a:solidFill>
            <a:schemeClr val="bg2"/>
          </a:solidFill>
          <a:ln w="28575">
            <a:solidFill>
              <a:schemeClr val="tx1"/>
            </a:solidFill>
            <a:miter lim="800000"/>
            <a:headEnd/>
            <a:tailEnd/>
          </a:ln>
          <a:effectLst/>
        </p:spPr>
        <p:txBody>
          <a:bodyPr wrap="none" anchor="ctr"/>
          <a:lstStyle/>
          <a:p>
            <a:endParaRPr lang="en-AU"/>
          </a:p>
        </p:txBody>
      </p:sp>
      <p:sp>
        <p:nvSpPr>
          <p:cNvPr id="97312" name="AutoShape 32"/>
          <p:cNvSpPr>
            <a:spLocks noChangeArrowheads="1"/>
          </p:cNvSpPr>
          <p:nvPr/>
        </p:nvSpPr>
        <p:spPr bwMode="auto">
          <a:xfrm>
            <a:off x="7315200" y="1295400"/>
            <a:ext cx="1066800" cy="914400"/>
          </a:xfrm>
          <a:custGeom>
            <a:avLst/>
            <a:gdLst>
              <a:gd name="G0" fmla="+- 3314718 0 0"/>
              <a:gd name="G1" fmla="+- -5426854 0 0"/>
              <a:gd name="G2" fmla="+- 3314718 0 -5426854"/>
              <a:gd name="G3" fmla="+- 10800 0 0"/>
              <a:gd name="G4" fmla="+- 0 0 3314718"/>
              <a:gd name="T0" fmla="*/ 360 256 1"/>
              <a:gd name="T1" fmla="*/ 0 256 1"/>
              <a:gd name="G5" fmla="+- G2 T0 T1"/>
              <a:gd name="G6" fmla="?: G2 G2 G5"/>
              <a:gd name="G7" fmla="+- 0 0 G6"/>
              <a:gd name="G8" fmla="+- 7390 0 0"/>
              <a:gd name="G9" fmla="+- 0 0 -5426854"/>
              <a:gd name="G10" fmla="+- 7390 0 2700"/>
              <a:gd name="G11" fmla="cos G10 3314718"/>
              <a:gd name="G12" fmla="sin G10 3314718"/>
              <a:gd name="G13" fmla="cos 13500 3314718"/>
              <a:gd name="G14" fmla="sin 13500 3314718"/>
              <a:gd name="G15" fmla="+- G11 10800 0"/>
              <a:gd name="G16" fmla="+- G12 10800 0"/>
              <a:gd name="G17" fmla="+- G13 10800 0"/>
              <a:gd name="G18" fmla="+- G14 10800 0"/>
              <a:gd name="G19" fmla="*/ 7390 1 2"/>
              <a:gd name="G20" fmla="+- G19 5400 0"/>
              <a:gd name="G21" fmla="cos G20 3314718"/>
              <a:gd name="G22" fmla="sin G20 3314718"/>
              <a:gd name="G23" fmla="+- G21 10800 0"/>
              <a:gd name="G24" fmla="+- G12 G23 G22"/>
              <a:gd name="G25" fmla="+- G22 G23 G11"/>
              <a:gd name="G26" fmla="cos 10800 3314718"/>
              <a:gd name="G27" fmla="sin 10800 3314718"/>
              <a:gd name="G28" fmla="cos 7390 3314718"/>
              <a:gd name="G29" fmla="sin 7390 3314718"/>
              <a:gd name="G30" fmla="+- G26 10800 0"/>
              <a:gd name="G31" fmla="+- G27 10800 0"/>
              <a:gd name="G32" fmla="+- G28 10800 0"/>
              <a:gd name="G33" fmla="+- G29 10800 0"/>
              <a:gd name="G34" fmla="+- G19 5400 0"/>
              <a:gd name="G35" fmla="cos G34 -5426854"/>
              <a:gd name="G36" fmla="sin G34 -5426854"/>
              <a:gd name="G37" fmla="+/ -5426854 3314718 2"/>
              <a:gd name="T2" fmla="*/ 180 256 1"/>
              <a:gd name="T3" fmla="*/ 0 256 1"/>
              <a:gd name="G38" fmla="+- G37 T2 T3"/>
              <a:gd name="G39" fmla="?: G2 G37 G38"/>
              <a:gd name="G40" fmla="cos 10800 G39"/>
              <a:gd name="G41" fmla="sin 10800 G39"/>
              <a:gd name="G42" fmla="cos 7390 G39"/>
              <a:gd name="G43" fmla="sin 7390 G39"/>
              <a:gd name="G44" fmla="+- G40 10800 0"/>
              <a:gd name="G45" fmla="+- G41 10800 0"/>
              <a:gd name="G46" fmla="+- G42 10800 0"/>
              <a:gd name="G47" fmla="+- G43 10800 0"/>
              <a:gd name="G48" fmla="+- G35 10800 0"/>
              <a:gd name="G49" fmla="+- G36 10800 0"/>
              <a:gd name="T4" fmla="*/ 21175 w 21600"/>
              <a:gd name="T5" fmla="*/ 7802 h 21600"/>
              <a:gd name="T6" fmla="*/ 11938 w 21600"/>
              <a:gd name="T7" fmla="*/ 1776 h 21600"/>
              <a:gd name="T8" fmla="*/ 17899 w 21600"/>
              <a:gd name="T9" fmla="*/ 8748 h 21600"/>
              <a:gd name="T10" fmla="*/ 19372 w 21600"/>
              <a:gd name="T11" fmla="*/ 21228 h 21600"/>
              <a:gd name="T12" fmla="*/ 13173 w 21600"/>
              <a:gd name="T13" fmla="*/ 20622 h 21600"/>
              <a:gd name="T14" fmla="*/ 13778 w 21600"/>
              <a:gd name="T15" fmla="*/ 1442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492" y="16508"/>
                </a:moveTo>
                <a:cubicBezTo>
                  <a:pt x="17200" y="15105"/>
                  <a:pt x="18190" y="13010"/>
                  <a:pt x="18190" y="10800"/>
                </a:cubicBezTo>
                <a:cubicBezTo>
                  <a:pt x="18190" y="7076"/>
                  <a:pt x="15419" y="3934"/>
                  <a:pt x="11725" y="3468"/>
                </a:cubicBezTo>
                <a:lnTo>
                  <a:pt x="12152" y="84"/>
                </a:lnTo>
                <a:cubicBezTo>
                  <a:pt x="17551" y="766"/>
                  <a:pt x="21600" y="5358"/>
                  <a:pt x="21600" y="10800"/>
                </a:cubicBezTo>
                <a:cubicBezTo>
                  <a:pt x="21600" y="14030"/>
                  <a:pt x="20153" y="17091"/>
                  <a:pt x="17658" y="19142"/>
                </a:cubicBezTo>
                <a:lnTo>
                  <a:pt x="19372" y="21228"/>
                </a:lnTo>
                <a:lnTo>
                  <a:pt x="13173" y="20622"/>
                </a:lnTo>
                <a:lnTo>
                  <a:pt x="13778" y="14423"/>
                </a:lnTo>
                <a:lnTo>
                  <a:pt x="15492" y="16508"/>
                </a:lnTo>
                <a:close/>
              </a:path>
            </a:pathLst>
          </a:custGeom>
          <a:solidFill>
            <a:schemeClr val="bg2"/>
          </a:solidFill>
          <a:ln w="28575">
            <a:solidFill>
              <a:schemeClr val="tx1"/>
            </a:solidFill>
            <a:miter lim="800000"/>
            <a:headEnd/>
            <a:tailEnd/>
          </a:ln>
          <a:effectLst/>
        </p:spPr>
        <p:txBody>
          <a:bodyPr wrap="none" anchor="ctr"/>
          <a:lstStyle/>
          <a:p>
            <a:endParaRPr lang="en-AU"/>
          </a:p>
        </p:txBody>
      </p:sp>
      <p:sp>
        <p:nvSpPr>
          <p:cNvPr id="97313" name="AutoShape 33"/>
          <p:cNvSpPr>
            <a:spLocks noChangeArrowheads="1"/>
          </p:cNvSpPr>
          <p:nvPr/>
        </p:nvSpPr>
        <p:spPr bwMode="auto">
          <a:xfrm>
            <a:off x="7772400" y="3962400"/>
            <a:ext cx="1066800" cy="914400"/>
          </a:xfrm>
          <a:custGeom>
            <a:avLst/>
            <a:gdLst>
              <a:gd name="G0" fmla="+- 3314718 0 0"/>
              <a:gd name="G1" fmla="+- -5426854 0 0"/>
              <a:gd name="G2" fmla="+- 3314718 0 -5426854"/>
              <a:gd name="G3" fmla="+- 10800 0 0"/>
              <a:gd name="G4" fmla="+- 0 0 3314718"/>
              <a:gd name="T0" fmla="*/ 360 256 1"/>
              <a:gd name="T1" fmla="*/ 0 256 1"/>
              <a:gd name="G5" fmla="+- G2 T0 T1"/>
              <a:gd name="G6" fmla="?: G2 G2 G5"/>
              <a:gd name="G7" fmla="+- 0 0 G6"/>
              <a:gd name="G8" fmla="+- 7390 0 0"/>
              <a:gd name="G9" fmla="+- 0 0 -5426854"/>
              <a:gd name="G10" fmla="+- 7390 0 2700"/>
              <a:gd name="G11" fmla="cos G10 3314718"/>
              <a:gd name="G12" fmla="sin G10 3314718"/>
              <a:gd name="G13" fmla="cos 13500 3314718"/>
              <a:gd name="G14" fmla="sin 13500 3314718"/>
              <a:gd name="G15" fmla="+- G11 10800 0"/>
              <a:gd name="G16" fmla="+- G12 10800 0"/>
              <a:gd name="G17" fmla="+- G13 10800 0"/>
              <a:gd name="G18" fmla="+- G14 10800 0"/>
              <a:gd name="G19" fmla="*/ 7390 1 2"/>
              <a:gd name="G20" fmla="+- G19 5400 0"/>
              <a:gd name="G21" fmla="cos G20 3314718"/>
              <a:gd name="G22" fmla="sin G20 3314718"/>
              <a:gd name="G23" fmla="+- G21 10800 0"/>
              <a:gd name="G24" fmla="+- G12 G23 G22"/>
              <a:gd name="G25" fmla="+- G22 G23 G11"/>
              <a:gd name="G26" fmla="cos 10800 3314718"/>
              <a:gd name="G27" fmla="sin 10800 3314718"/>
              <a:gd name="G28" fmla="cos 7390 3314718"/>
              <a:gd name="G29" fmla="sin 7390 3314718"/>
              <a:gd name="G30" fmla="+- G26 10800 0"/>
              <a:gd name="G31" fmla="+- G27 10800 0"/>
              <a:gd name="G32" fmla="+- G28 10800 0"/>
              <a:gd name="G33" fmla="+- G29 10800 0"/>
              <a:gd name="G34" fmla="+- G19 5400 0"/>
              <a:gd name="G35" fmla="cos G34 -5426854"/>
              <a:gd name="G36" fmla="sin G34 -5426854"/>
              <a:gd name="G37" fmla="+/ -5426854 3314718 2"/>
              <a:gd name="T2" fmla="*/ 180 256 1"/>
              <a:gd name="T3" fmla="*/ 0 256 1"/>
              <a:gd name="G38" fmla="+- G37 T2 T3"/>
              <a:gd name="G39" fmla="?: G2 G37 G38"/>
              <a:gd name="G40" fmla="cos 10800 G39"/>
              <a:gd name="G41" fmla="sin 10800 G39"/>
              <a:gd name="G42" fmla="cos 7390 G39"/>
              <a:gd name="G43" fmla="sin 7390 G39"/>
              <a:gd name="G44" fmla="+- G40 10800 0"/>
              <a:gd name="G45" fmla="+- G41 10800 0"/>
              <a:gd name="G46" fmla="+- G42 10800 0"/>
              <a:gd name="G47" fmla="+- G43 10800 0"/>
              <a:gd name="G48" fmla="+- G35 10800 0"/>
              <a:gd name="G49" fmla="+- G36 10800 0"/>
              <a:gd name="T4" fmla="*/ 21175 w 21600"/>
              <a:gd name="T5" fmla="*/ 7802 h 21600"/>
              <a:gd name="T6" fmla="*/ 11938 w 21600"/>
              <a:gd name="T7" fmla="*/ 1776 h 21600"/>
              <a:gd name="T8" fmla="*/ 17899 w 21600"/>
              <a:gd name="T9" fmla="*/ 8748 h 21600"/>
              <a:gd name="T10" fmla="*/ 19372 w 21600"/>
              <a:gd name="T11" fmla="*/ 21228 h 21600"/>
              <a:gd name="T12" fmla="*/ 13173 w 21600"/>
              <a:gd name="T13" fmla="*/ 20622 h 21600"/>
              <a:gd name="T14" fmla="*/ 13778 w 21600"/>
              <a:gd name="T15" fmla="*/ 1442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492" y="16508"/>
                </a:moveTo>
                <a:cubicBezTo>
                  <a:pt x="17200" y="15105"/>
                  <a:pt x="18190" y="13010"/>
                  <a:pt x="18190" y="10800"/>
                </a:cubicBezTo>
                <a:cubicBezTo>
                  <a:pt x="18190" y="7076"/>
                  <a:pt x="15419" y="3934"/>
                  <a:pt x="11725" y="3468"/>
                </a:cubicBezTo>
                <a:lnTo>
                  <a:pt x="12152" y="84"/>
                </a:lnTo>
                <a:cubicBezTo>
                  <a:pt x="17551" y="766"/>
                  <a:pt x="21600" y="5358"/>
                  <a:pt x="21600" y="10800"/>
                </a:cubicBezTo>
                <a:cubicBezTo>
                  <a:pt x="21600" y="14030"/>
                  <a:pt x="20153" y="17091"/>
                  <a:pt x="17658" y="19142"/>
                </a:cubicBezTo>
                <a:lnTo>
                  <a:pt x="19372" y="21228"/>
                </a:lnTo>
                <a:lnTo>
                  <a:pt x="13173" y="20622"/>
                </a:lnTo>
                <a:lnTo>
                  <a:pt x="13778" y="14423"/>
                </a:lnTo>
                <a:lnTo>
                  <a:pt x="15492" y="16508"/>
                </a:lnTo>
                <a:close/>
              </a:path>
            </a:pathLst>
          </a:custGeom>
          <a:solidFill>
            <a:schemeClr val="bg2"/>
          </a:solidFill>
          <a:ln w="28575">
            <a:solidFill>
              <a:schemeClr val="tx1"/>
            </a:solidFill>
            <a:miter lim="800000"/>
            <a:headEnd/>
            <a:tailEnd/>
          </a:ln>
          <a:effectLst/>
        </p:spPr>
        <p:txBody>
          <a:bodyPr wrap="none" anchor="ctr"/>
          <a:lstStyle/>
          <a:p>
            <a:endParaRPr lang="en-AU"/>
          </a:p>
        </p:txBody>
      </p:sp>
      <p:sp>
        <p:nvSpPr>
          <p:cNvPr id="97314" name="AutoShape 34"/>
          <p:cNvSpPr>
            <a:spLocks noChangeArrowheads="1"/>
          </p:cNvSpPr>
          <p:nvPr/>
        </p:nvSpPr>
        <p:spPr bwMode="auto">
          <a:xfrm>
            <a:off x="7772400" y="5105400"/>
            <a:ext cx="1066800" cy="914400"/>
          </a:xfrm>
          <a:custGeom>
            <a:avLst/>
            <a:gdLst>
              <a:gd name="G0" fmla="+- 3314718 0 0"/>
              <a:gd name="G1" fmla="+- -5426854 0 0"/>
              <a:gd name="G2" fmla="+- 3314718 0 -5426854"/>
              <a:gd name="G3" fmla="+- 10800 0 0"/>
              <a:gd name="G4" fmla="+- 0 0 3314718"/>
              <a:gd name="T0" fmla="*/ 360 256 1"/>
              <a:gd name="T1" fmla="*/ 0 256 1"/>
              <a:gd name="G5" fmla="+- G2 T0 T1"/>
              <a:gd name="G6" fmla="?: G2 G2 G5"/>
              <a:gd name="G7" fmla="+- 0 0 G6"/>
              <a:gd name="G8" fmla="+- 7390 0 0"/>
              <a:gd name="G9" fmla="+- 0 0 -5426854"/>
              <a:gd name="G10" fmla="+- 7390 0 2700"/>
              <a:gd name="G11" fmla="cos G10 3314718"/>
              <a:gd name="G12" fmla="sin G10 3314718"/>
              <a:gd name="G13" fmla="cos 13500 3314718"/>
              <a:gd name="G14" fmla="sin 13500 3314718"/>
              <a:gd name="G15" fmla="+- G11 10800 0"/>
              <a:gd name="G16" fmla="+- G12 10800 0"/>
              <a:gd name="G17" fmla="+- G13 10800 0"/>
              <a:gd name="G18" fmla="+- G14 10800 0"/>
              <a:gd name="G19" fmla="*/ 7390 1 2"/>
              <a:gd name="G20" fmla="+- G19 5400 0"/>
              <a:gd name="G21" fmla="cos G20 3314718"/>
              <a:gd name="G22" fmla="sin G20 3314718"/>
              <a:gd name="G23" fmla="+- G21 10800 0"/>
              <a:gd name="G24" fmla="+- G12 G23 G22"/>
              <a:gd name="G25" fmla="+- G22 G23 G11"/>
              <a:gd name="G26" fmla="cos 10800 3314718"/>
              <a:gd name="G27" fmla="sin 10800 3314718"/>
              <a:gd name="G28" fmla="cos 7390 3314718"/>
              <a:gd name="G29" fmla="sin 7390 3314718"/>
              <a:gd name="G30" fmla="+- G26 10800 0"/>
              <a:gd name="G31" fmla="+- G27 10800 0"/>
              <a:gd name="G32" fmla="+- G28 10800 0"/>
              <a:gd name="G33" fmla="+- G29 10800 0"/>
              <a:gd name="G34" fmla="+- G19 5400 0"/>
              <a:gd name="G35" fmla="cos G34 -5426854"/>
              <a:gd name="G36" fmla="sin G34 -5426854"/>
              <a:gd name="G37" fmla="+/ -5426854 3314718 2"/>
              <a:gd name="T2" fmla="*/ 180 256 1"/>
              <a:gd name="T3" fmla="*/ 0 256 1"/>
              <a:gd name="G38" fmla="+- G37 T2 T3"/>
              <a:gd name="G39" fmla="?: G2 G37 G38"/>
              <a:gd name="G40" fmla="cos 10800 G39"/>
              <a:gd name="G41" fmla="sin 10800 G39"/>
              <a:gd name="G42" fmla="cos 7390 G39"/>
              <a:gd name="G43" fmla="sin 7390 G39"/>
              <a:gd name="G44" fmla="+- G40 10800 0"/>
              <a:gd name="G45" fmla="+- G41 10800 0"/>
              <a:gd name="G46" fmla="+- G42 10800 0"/>
              <a:gd name="G47" fmla="+- G43 10800 0"/>
              <a:gd name="G48" fmla="+- G35 10800 0"/>
              <a:gd name="G49" fmla="+- G36 10800 0"/>
              <a:gd name="T4" fmla="*/ 21175 w 21600"/>
              <a:gd name="T5" fmla="*/ 7802 h 21600"/>
              <a:gd name="T6" fmla="*/ 11938 w 21600"/>
              <a:gd name="T7" fmla="*/ 1776 h 21600"/>
              <a:gd name="T8" fmla="*/ 17899 w 21600"/>
              <a:gd name="T9" fmla="*/ 8748 h 21600"/>
              <a:gd name="T10" fmla="*/ 19372 w 21600"/>
              <a:gd name="T11" fmla="*/ 21228 h 21600"/>
              <a:gd name="T12" fmla="*/ 13173 w 21600"/>
              <a:gd name="T13" fmla="*/ 20622 h 21600"/>
              <a:gd name="T14" fmla="*/ 13778 w 21600"/>
              <a:gd name="T15" fmla="*/ 1442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492" y="16508"/>
                </a:moveTo>
                <a:cubicBezTo>
                  <a:pt x="17200" y="15105"/>
                  <a:pt x="18190" y="13010"/>
                  <a:pt x="18190" y="10800"/>
                </a:cubicBezTo>
                <a:cubicBezTo>
                  <a:pt x="18190" y="7076"/>
                  <a:pt x="15419" y="3934"/>
                  <a:pt x="11725" y="3468"/>
                </a:cubicBezTo>
                <a:lnTo>
                  <a:pt x="12152" y="84"/>
                </a:lnTo>
                <a:cubicBezTo>
                  <a:pt x="17551" y="766"/>
                  <a:pt x="21600" y="5358"/>
                  <a:pt x="21600" y="10800"/>
                </a:cubicBezTo>
                <a:cubicBezTo>
                  <a:pt x="21600" y="14030"/>
                  <a:pt x="20153" y="17091"/>
                  <a:pt x="17658" y="19142"/>
                </a:cubicBezTo>
                <a:lnTo>
                  <a:pt x="19372" y="21228"/>
                </a:lnTo>
                <a:lnTo>
                  <a:pt x="13173" y="20622"/>
                </a:lnTo>
                <a:lnTo>
                  <a:pt x="13778" y="14423"/>
                </a:lnTo>
                <a:lnTo>
                  <a:pt x="15492" y="16508"/>
                </a:lnTo>
                <a:close/>
              </a:path>
            </a:pathLst>
          </a:custGeom>
          <a:solidFill>
            <a:schemeClr val="bg2"/>
          </a:solidFill>
          <a:ln w="28575">
            <a:solidFill>
              <a:schemeClr val="tx1"/>
            </a:solidFill>
            <a:miter lim="800000"/>
            <a:headEnd/>
            <a:tailEnd/>
          </a:ln>
          <a:effectLst/>
        </p:spPr>
        <p:txBody>
          <a:bodyPr wrap="none" anchor="ctr"/>
          <a:lstStyle/>
          <a:p>
            <a:endParaRPr lang="en-AU"/>
          </a:p>
        </p:txBody>
      </p:sp>
      <p:sp>
        <p:nvSpPr>
          <p:cNvPr id="97315" name="AutoShape 35"/>
          <p:cNvSpPr>
            <a:spLocks noChangeArrowheads="1"/>
          </p:cNvSpPr>
          <p:nvPr/>
        </p:nvSpPr>
        <p:spPr bwMode="auto">
          <a:xfrm>
            <a:off x="7848600" y="2743200"/>
            <a:ext cx="1066800" cy="914400"/>
          </a:xfrm>
          <a:custGeom>
            <a:avLst/>
            <a:gdLst>
              <a:gd name="G0" fmla="+- 3314718 0 0"/>
              <a:gd name="G1" fmla="+- -5426854 0 0"/>
              <a:gd name="G2" fmla="+- 3314718 0 -5426854"/>
              <a:gd name="G3" fmla="+- 10800 0 0"/>
              <a:gd name="G4" fmla="+- 0 0 3314718"/>
              <a:gd name="T0" fmla="*/ 360 256 1"/>
              <a:gd name="T1" fmla="*/ 0 256 1"/>
              <a:gd name="G5" fmla="+- G2 T0 T1"/>
              <a:gd name="G6" fmla="?: G2 G2 G5"/>
              <a:gd name="G7" fmla="+- 0 0 G6"/>
              <a:gd name="G8" fmla="+- 7390 0 0"/>
              <a:gd name="G9" fmla="+- 0 0 -5426854"/>
              <a:gd name="G10" fmla="+- 7390 0 2700"/>
              <a:gd name="G11" fmla="cos G10 3314718"/>
              <a:gd name="G12" fmla="sin G10 3314718"/>
              <a:gd name="G13" fmla="cos 13500 3314718"/>
              <a:gd name="G14" fmla="sin 13500 3314718"/>
              <a:gd name="G15" fmla="+- G11 10800 0"/>
              <a:gd name="G16" fmla="+- G12 10800 0"/>
              <a:gd name="G17" fmla="+- G13 10800 0"/>
              <a:gd name="G18" fmla="+- G14 10800 0"/>
              <a:gd name="G19" fmla="*/ 7390 1 2"/>
              <a:gd name="G20" fmla="+- G19 5400 0"/>
              <a:gd name="G21" fmla="cos G20 3314718"/>
              <a:gd name="G22" fmla="sin G20 3314718"/>
              <a:gd name="G23" fmla="+- G21 10800 0"/>
              <a:gd name="G24" fmla="+- G12 G23 G22"/>
              <a:gd name="G25" fmla="+- G22 G23 G11"/>
              <a:gd name="G26" fmla="cos 10800 3314718"/>
              <a:gd name="G27" fmla="sin 10800 3314718"/>
              <a:gd name="G28" fmla="cos 7390 3314718"/>
              <a:gd name="G29" fmla="sin 7390 3314718"/>
              <a:gd name="G30" fmla="+- G26 10800 0"/>
              <a:gd name="G31" fmla="+- G27 10800 0"/>
              <a:gd name="G32" fmla="+- G28 10800 0"/>
              <a:gd name="G33" fmla="+- G29 10800 0"/>
              <a:gd name="G34" fmla="+- G19 5400 0"/>
              <a:gd name="G35" fmla="cos G34 -5426854"/>
              <a:gd name="G36" fmla="sin G34 -5426854"/>
              <a:gd name="G37" fmla="+/ -5426854 3314718 2"/>
              <a:gd name="T2" fmla="*/ 180 256 1"/>
              <a:gd name="T3" fmla="*/ 0 256 1"/>
              <a:gd name="G38" fmla="+- G37 T2 T3"/>
              <a:gd name="G39" fmla="?: G2 G37 G38"/>
              <a:gd name="G40" fmla="cos 10800 G39"/>
              <a:gd name="G41" fmla="sin 10800 G39"/>
              <a:gd name="G42" fmla="cos 7390 G39"/>
              <a:gd name="G43" fmla="sin 7390 G39"/>
              <a:gd name="G44" fmla="+- G40 10800 0"/>
              <a:gd name="G45" fmla="+- G41 10800 0"/>
              <a:gd name="G46" fmla="+- G42 10800 0"/>
              <a:gd name="G47" fmla="+- G43 10800 0"/>
              <a:gd name="G48" fmla="+- G35 10800 0"/>
              <a:gd name="G49" fmla="+- G36 10800 0"/>
              <a:gd name="T4" fmla="*/ 21175 w 21600"/>
              <a:gd name="T5" fmla="*/ 7802 h 21600"/>
              <a:gd name="T6" fmla="*/ 11938 w 21600"/>
              <a:gd name="T7" fmla="*/ 1776 h 21600"/>
              <a:gd name="T8" fmla="*/ 17899 w 21600"/>
              <a:gd name="T9" fmla="*/ 8748 h 21600"/>
              <a:gd name="T10" fmla="*/ 19372 w 21600"/>
              <a:gd name="T11" fmla="*/ 21228 h 21600"/>
              <a:gd name="T12" fmla="*/ 13173 w 21600"/>
              <a:gd name="T13" fmla="*/ 20622 h 21600"/>
              <a:gd name="T14" fmla="*/ 13778 w 21600"/>
              <a:gd name="T15" fmla="*/ 1442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492" y="16508"/>
                </a:moveTo>
                <a:cubicBezTo>
                  <a:pt x="17200" y="15105"/>
                  <a:pt x="18190" y="13010"/>
                  <a:pt x="18190" y="10800"/>
                </a:cubicBezTo>
                <a:cubicBezTo>
                  <a:pt x="18190" y="7076"/>
                  <a:pt x="15419" y="3934"/>
                  <a:pt x="11725" y="3468"/>
                </a:cubicBezTo>
                <a:lnTo>
                  <a:pt x="12152" y="84"/>
                </a:lnTo>
                <a:cubicBezTo>
                  <a:pt x="17551" y="766"/>
                  <a:pt x="21600" y="5358"/>
                  <a:pt x="21600" y="10800"/>
                </a:cubicBezTo>
                <a:cubicBezTo>
                  <a:pt x="21600" y="14030"/>
                  <a:pt x="20153" y="17091"/>
                  <a:pt x="17658" y="19142"/>
                </a:cubicBezTo>
                <a:lnTo>
                  <a:pt x="19372" y="21228"/>
                </a:lnTo>
                <a:lnTo>
                  <a:pt x="13173" y="20622"/>
                </a:lnTo>
                <a:lnTo>
                  <a:pt x="13778" y="14423"/>
                </a:lnTo>
                <a:lnTo>
                  <a:pt x="15492" y="16508"/>
                </a:lnTo>
                <a:close/>
              </a:path>
            </a:pathLst>
          </a:custGeom>
          <a:solidFill>
            <a:schemeClr val="bg2"/>
          </a:solidFill>
          <a:ln w="28575">
            <a:solidFill>
              <a:schemeClr val="tx1"/>
            </a:solidFill>
            <a:miter lim="800000"/>
            <a:headEnd/>
            <a:tailEnd/>
          </a:ln>
          <a:effectLst/>
        </p:spPr>
        <p:txBody>
          <a:bodyPr wrap="none" anchor="ctr"/>
          <a:lstStyle/>
          <a:p>
            <a:endParaRPr lang="en-AU"/>
          </a:p>
        </p:txBody>
      </p:sp>
      <p:sp>
        <p:nvSpPr>
          <p:cNvPr id="97324" name="AutoShape 44"/>
          <p:cNvSpPr>
            <a:spLocks noChangeArrowheads="1"/>
          </p:cNvSpPr>
          <p:nvPr/>
        </p:nvSpPr>
        <p:spPr bwMode="auto">
          <a:xfrm>
            <a:off x="4191000" y="3962400"/>
            <a:ext cx="990600" cy="304800"/>
          </a:xfrm>
          <a:prstGeom prst="rightArrow">
            <a:avLst>
              <a:gd name="adj1" fmla="val 73611"/>
              <a:gd name="adj2" fmla="val 81250"/>
            </a:avLst>
          </a:prstGeom>
          <a:solidFill>
            <a:schemeClr val="bg2"/>
          </a:solidFill>
          <a:ln w="28575">
            <a:solidFill>
              <a:schemeClr val="tx1"/>
            </a:solidFill>
            <a:miter lim="800000"/>
            <a:headEnd/>
            <a:tailEnd/>
          </a:ln>
          <a:effectLst/>
        </p:spPr>
        <p:txBody>
          <a:bodyPr wrap="none" anchor="ctr"/>
          <a:lstStyle/>
          <a:p>
            <a:endParaRPr lang="en-AU"/>
          </a:p>
        </p:txBody>
      </p:sp>
      <p:sp>
        <p:nvSpPr>
          <p:cNvPr id="97325" name="AutoShape 45"/>
          <p:cNvSpPr>
            <a:spLocks noChangeArrowheads="1"/>
          </p:cNvSpPr>
          <p:nvPr/>
        </p:nvSpPr>
        <p:spPr bwMode="auto">
          <a:xfrm>
            <a:off x="4038600" y="5791200"/>
            <a:ext cx="1143000" cy="762000"/>
          </a:xfrm>
          <a:custGeom>
            <a:avLst/>
            <a:gdLst>
              <a:gd name="G0" fmla="+- 11762587 0 0"/>
              <a:gd name="G1" fmla="+- 1106878 0 0"/>
              <a:gd name="G2" fmla="+- 11762587 0 1106878"/>
              <a:gd name="G3" fmla="+- 10800 0 0"/>
              <a:gd name="G4" fmla="+- 0 0 11762587"/>
              <a:gd name="T0" fmla="*/ 360 256 1"/>
              <a:gd name="T1" fmla="*/ 0 256 1"/>
              <a:gd name="G5" fmla="+- G2 T0 T1"/>
              <a:gd name="G6" fmla="?: G2 G2 G5"/>
              <a:gd name="G7" fmla="+- 0 0 G6"/>
              <a:gd name="G8" fmla="+- 6204 0 0"/>
              <a:gd name="G9" fmla="+- 0 0 1106878"/>
              <a:gd name="G10" fmla="+- 6204 0 2700"/>
              <a:gd name="G11" fmla="cos G10 11762587"/>
              <a:gd name="G12" fmla="sin G10 11762587"/>
              <a:gd name="G13" fmla="cos 13500 11762587"/>
              <a:gd name="G14" fmla="sin 13500 11762587"/>
              <a:gd name="G15" fmla="+- G11 10800 0"/>
              <a:gd name="G16" fmla="+- G12 10800 0"/>
              <a:gd name="G17" fmla="+- G13 10800 0"/>
              <a:gd name="G18" fmla="+- G14 10800 0"/>
              <a:gd name="G19" fmla="*/ 6204 1 2"/>
              <a:gd name="G20" fmla="+- G19 5400 0"/>
              <a:gd name="G21" fmla="cos G20 11762587"/>
              <a:gd name="G22" fmla="sin G20 11762587"/>
              <a:gd name="G23" fmla="+- G21 10800 0"/>
              <a:gd name="G24" fmla="+- G12 G23 G22"/>
              <a:gd name="G25" fmla="+- G22 G23 G11"/>
              <a:gd name="G26" fmla="cos 10800 11762587"/>
              <a:gd name="G27" fmla="sin 10800 11762587"/>
              <a:gd name="G28" fmla="cos 6204 11762587"/>
              <a:gd name="G29" fmla="sin 6204 11762587"/>
              <a:gd name="G30" fmla="+- G26 10800 0"/>
              <a:gd name="G31" fmla="+- G27 10800 0"/>
              <a:gd name="G32" fmla="+- G28 10800 0"/>
              <a:gd name="G33" fmla="+- G29 10800 0"/>
              <a:gd name="G34" fmla="+- G19 5400 0"/>
              <a:gd name="G35" fmla="cos G34 1106878"/>
              <a:gd name="G36" fmla="sin G34 1106878"/>
              <a:gd name="G37" fmla="+/ 1106878 11762587 2"/>
              <a:gd name="T2" fmla="*/ 180 256 1"/>
              <a:gd name="T3" fmla="*/ 0 256 1"/>
              <a:gd name="G38" fmla="+- G37 T2 T3"/>
              <a:gd name="G39" fmla="?: G2 G37 G38"/>
              <a:gd name="G40" fmla="cos 10800 G39"/>
              <a:gd name="G41" fmla="sin 10800 G39"/>
              <a:gd name="G42" fmla="cos 6204 G39"/>
              <a:gd name="G43" fmla="sin 6204 G39"/>
              <a:gd name="G44" fmla="+- G40 10800 0"/>
              <a:gd name="G45" fmla="+- G41 10800 0"/>
              <a:gd name="G46" fmla="+- G42 10800 0"/>
              <a:gd name="G47" fmla="+- G43 10800 0"/>
              <a:gd name="G48" fmla="+- G35 10800 0"/>
              <a:gd name="G49" fmla="+- G36 10800 0"/>
              <a:gd name="T4" fmla="*/ 9262 w 21600"/>
              <a:gd name="T5" fmla="*/ 21489 h 21600"/>
              <a:gd name="T6" fmla="*/ 18935 w 21600"/>
              <a:gd name="T7" fmla="*/ 13270 h 21600"/>
              <a:gd name="T8" fmla="*/ 9916 w 21600"/>
              <a:gd name="T9" fmla="*/ 16940 h 21600"/>
              <a:gd name="T10" fmla="*/ -2700 w 21600"/>
              <a:gd name="T11" fmla="*/ 10921 h 21600"/>
              <a:gd name="T12" fmla="*/ 2253 w 21600"/>
              <a:gd name="T13" fmla="*/ 5878 h 21600"/>
              <a:gd name="T14" fmla="*/ 7296 w 21600"/>
              <a:gd name="T15" fmla="*/ 10831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4596" y="10855"/>
                </a:moveTo>
                <a:cubicBezTo>
                  <a:pt x="4626" y="14260"/>
                  <a:pt x="7395" y="17004"/>
                  <a:pt x="10800" y="17004"/>
                </a:cubicBezTo>
                <a:cubicBezTo>
                  <a:pt x="13532" y="17003"/>
                  <a:pt x="15942" y="15216"/>
                  <a:pt x="16736" y="12602"/>
                </a:cubicBezTo>
                <a:lnTo>
                  <a:pt x="21134" y="13937"/>
                </a:lnTo>
                <a:cubicBezTo>
                  <a:pt x="19752" y="18488"/>
                  <a:pt x="15556" y="21599"/>
                  <a:pt x="10800" y="21600"/>
                </a:cubicBezTo>
                <a:cubicBezTo>
                  <a:pt x="4873" y="21600"/>
                  <a:pt x="53" y="16823"/>
                  <a:pt x="0" y="10897"/>
                </a:cubicBezTo>
                <a:lnTo>
                  <a:pt x="-2700" y="10921"/>
                </a:lnTo>
                <a:lnTo>
                  <a:pt x="2253" y="5878"/>
                </a:lnTo>
                <a:lnTo>
                  <a:pt x="7296" y="10831"/>
                </a:lnTo>
                <a:lnTo>
                  <a:pt x="4596" y="10855"/>
                </a:lnTo>
                <a:close/>
              </a:path>
            </a:pathLst>
          </a:custGeom>
          <a:solidFill>
            <a:schemeClr val="bg2"/>
          </a:solidFill>
          <a:ln w="28575">
            <a:solidFill>
              <a:schemeClr val="tx1"/>
            </a:solidFill>
            <a:miter lim="800000"/>
            <a:headEnd/>
            <a:tailEnd/>
          </a:ln>
          <a:effectLst/>
        </p:spPr>
        <p:txBody>
          <a:bodyPr wrap="none" anchor="ctr"/>
          <a:lstStyle/>
          <a:p>
            <a:endParaRPr lang="en-AU"/>
          </a:p>
        </p:txBody>
      </p:sp>
      <p:sp>
        <p:nvSpPr>
          <p:cNvPr id="97326" name="AutoShape 46"/>
          <p:cNvSpPr>
            <a:spLocks noChangeArrowheads="1"/>
          </p:cNvSpPr>
          <p:nvPr/>
        </p:nvSpPr>
        <p:spPr bwMode="auto">
          <a:xfrm>
            <a:off x="878456" y="3370053"/>
            <a:ext cx="457200" cy="1828800"/>
          </a:xfrm>
          <a:prstGeom prst="downArrow">
            <a:avLst>
              <a:gd name="adj1" fmla="val 50000"/>
              <a:gd name="adj2" fmla="val 100000"/>
            </a:avLst>
          </a:prstGeom>
          <a:solidFill>
            <a:schemeClr val="bg2"/>
          </a:solidFill>
          <a:ln w="28575">
            <a:solidFill>
              <a:schemeClr val="tx1"/>
            </a:solidFill>
            <a:miter lim="800000"/>
            <a:headEnd/>
            <a:tailEnd/>
          </a:ln>
          <a:effectLst/>
        </p:spPr>
        <p:txBody>
          <a:bodyPr wrap="none" anchor="ctr"/>
          <a:lstStyle/>
          <a:p>
            <a:endParaRPr lang="en-AU"/>
          </a:p>
        </p:txBody>
      </p:sp>
      <p:sp>
        <p:nvSpPr>
          <p:cNvPr id="97327" name="AutoShape 47"/>
          <p:cNvSpPr>
            <a:spLocks noChangeArrowheads="1"/>
          </p:cNvSpPr>
          <p:nvPr/>
        </p:nvSpPr>
        <p:spPr bwMode="auto">
          <a:xfrm>
            <a:off x="2514600" y="3352800"/>
            <a:ext cx="457200" cy="609600"/>
          </a:xfrm>
          <a:prstGeom prst="downArrow">
            <a:avLst>
              <a:gd name="adj1" fmla="val 50000"/>
              <a:gd name="adj2" fmla="val 33333"/>
            </a:avLst>
          </a:prstGeom>
          <a:solidFill>
            <a:schemeClr val="bg2"/>
          </a:solidFill>
          <a:ln w="28575">
            <a:solidFill>
              <a:schemeClr val="tx1"/>
            </a:solidFill>
            <a:miter lim="800000"/>
            <a:headEnd/>
            <a:tailEnd/>
          </a:ln>
          <a:effectLst/>
        </p:spPr>
        <p:txBody>
          <a:bodyPr wrap="none" anchor="ctr"/>
          <a:lstStyle/>
          <a:p>
            <a:endParaRPr lang="en-AU"/>
          </a:p>
        </p:txBody>
      </p:sp>
      <p:sp>
        <p:nvSpPr>
          <p:cNvPr id="97328" name="AutoShape 48"/>
          <p:cNvSpPr>
            <a:spLocks noChangeArrowheads="1"/>
          </p:cNvSpPr>
          <p:nvPr/>
        </p:nvSpPr>
        <p:spPr bwMode="auto">
          <a:xfrm>
            <a:off x="4419600" y="838200"/>
            <a:ext cx="457200" cy="381000"/>
          </a:xfrm>
          <a:prstGeom prst="downArrow">
            <a:avLst>
              <a:gd name="adj1" fmla="val 50000"/>
              <a:gd name="adj2" fmla="val 25000"/>
            </a:avLst>
          </a:prstGeom>
          <a:solidFill>
            <a:schemeClr val="bg2"/>
          </a:solidFill>
          <a:ln w="9525">
            <a:solidFill>
              <a:schemeClr val="tx1"/>
            </a:solidFill>
            <a:miter lim="800000"/>
            <a:headEnd/>
            <a:tailEnd/>
          </a:ln>
          <a:effectLst/>
        </p:spPr>
        <p:txBody>
          <a:bodyPr wrap="none" anchor="ctr"/>
          <a:lstStyle/>
          <a:p>
            <a:endParaRPr lang="en-AU"/>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Rectangle 4"/>
          <p:cNvSpPr>
            <a:spLocks noGrp="1" noChangeArrowheads="1"/>
          </p:cNvSpPr>
          <p:nvPr>
            <p:ph type="title"/>
          </p:nvPr>
        </p:nvSpPr>
        <p:spPr>
          <a:xfrm>
            <a:off x="914400" y="228600"/>
            <a:ext cx="7772400" cy="1403350"/>
          </a:xfrm>
        </p:spPr>
        <p:txBody>
          <a:bodyPr/>
          <a:lstStyle/>
          <a:p>
            <a:pPr algn="ctr"/>
            <a:r>
              <a:rPr lang="en-US"/>
              <a:t>Who needs to be involved in order for RTP to work?</a:t>
            </a:r>
          </a:p>
        </p:txBody>
      </p:sp>
      <p:sp>
        <p:nvSpPr>
          <p:cNvPr id="89094" name="AutoShape 6"/>
          <p:cNvSpPr>
            <a:spLocks noChangeArrowheads="1"/>
          </p:cNvSpPr>
          <p:nvPr/>
        </p:nvSpPr>
        <p:spPr bwMode="auto">
          <a:xfrm>
            <a:off x="2819400" y="3124200"/>
            <a:ext cx="3581400" cy="2590800"/>
          </a:xfrm>
          <a:prstGeom prst="octagon">
            <a:avLst>
              <a:gd name="adj" fmla="val 29287"/>
            </a:avLst>
          </a:prstGeom>
          <a:solidFill>
            <a:schemeClr val="accent2"/>
          </a:solidFill>
          <a:ln w="9525">
            <a:solidFill>
              <a:schemeClr val="tx1"/>
            </a:solidFill>
            <a:miter lim="800000"/>
            <a:headEnd/>
            <a:tailEnd/>
          </a:ln>
          <a:effectLst/>
        </p:spPr>
        <p:txBody>
          <a:bodyPr wrap="none" anchor="ctr"/>
          <a:lstStyle/>
          <a:p>
            <a:endParaRPr lang="en-AU"/>
          </a:p>
        </p:txBody>
      </p:sp>
      <p:cxnSp>
        <p:nvCxnSpPr>
          <p:cNvPr id="89095" name="AutoShape 7"/>
          <p:cNvCxnSpPr>
            <a:cxnSpLocks noChangeShapeType="1"/>
            <a:stCxn id="89094" idx="4"/>
          </p:cNvCxnSpPr>
          <p:nvPr/>
        </p:nvCxnSpPr>
        <p:spPr bwMode="auto">
          <a:xfrm rot="10800000">
            <a:off x="1981200" y="4191000"/>
            <a:ext cx="838200" cy="765232"/>
          </a:xfrm>
          <a:prstGeom prst="straightConnector1">
            <a:avLst/>
          </a:prstGeom>
          <a:noFill/>
          <a:ln w="57150">
            <a:solidFill>
              <a:schemeClr val="tx1"/>
            </a:solidFill>
            <a:miter lim="800000"/>
            <a:headEnd/>
            <a:tailEnd/>
          </a:ln>
          <a:effectLst/>
        </p:spPr>
      </p:cxnSp>
      <p:cxnSp>
        <p:nvCxnSpPr>
          <p:cNvPr id="89096" name="AutoShape 8"/>
          <p:cNvCxnSpPr>
            <a:cxnSpLocks noChangeShapeType="1"/>
            <a:stCxn id="89094" idx="0"/>
            <a:endCxn id="89102" idx="1"/>
          </p:cNvCxnSpPr>
          <p:nvPr/>
        </p:nvCxnSpPr>
        <p:spPr bwMode="auto">
          <a:xfrm>
            <a:off x="6400800" y="3882968"/>
            <a:ext cx="838200" cy="1070032"/>
          </a:xfrm>
          <a:prstGeom prst="straightConnector1">
            <a:avLst/>
          </a:prstGeom>
          <a:noFill/>
          <a:ln w="57150">
            <a:solidFill>
              <a:schemeClr val="tx1"/>
            </a:solidFill>
            <a:miter lim="800000"/>
            <a:headEnd/>
            <a:tailEnd/>
          </a:ln>
          <a:effectLst/>
        </p:spPr>
      </p:cxnSp>
      <p:cxnSp>
        <p:nvCxnSpPr>
          <p:cNvPr id="89097" name="AutoShape 9"/>
          <p:cNvCxnSpPr>
            <a:cxnSpLocks noChangeShapeType="1"/>
          </p:cNvCxnSpPr>
          <p:nvPr/>
        </p:nvCxnSpPr>
        <p:spPr bwMode="auto">
          <a:xfrm flipV="1">
            <a:off x="3559834" y="2527540"/>
            <a:ext cx="2245743" cy="610948"/>
          </a:xfrm>
          <a:prstGeom prst="straightConnector1">
            <a:avLst/>
          </a:prstGeom>
          <a:noFill/>
          <a:ln w="57150">
            <a:solidFill>
              <a:schemeClr val="tx1"/>
            </a:solidFill>
            <a:miter lim="800000"/>
            <a:headEnd/>
            <a:tailEnd/>
          </a:ln>
          <a:effectLst/>
        </p:spPr>
      </p:cxnSp>
      <p:cxnSp>
        <p:nvCxnSpPr>
          <p:cNvPr id="89098" name="AutoShape 10"/>
          <p:cNvCxnSpPr>
            <a:cxnSpLocks noChangeShapeType="1"/>
            <a:stCxn id="89094" idx="3"/>
          </p:cNvCxnSpPr>
          <p:nvPr/>
        </p:nvCxnSpPr>
        <p:spPr bwMode="auto">
          <a:xfrm rot="5400000">
            <a:off x="3111082" y="5761186"/>
            <a:ext cx="513272" cy="420900"/>
          </a:xfrm>
          <a:prstGeom prst="straightConnector1">
            <a:avLst/>
          </a:prstGeom>
          <a:noFill/>
          <a:ln w="57150">
            <a:solidFill>
              <a:schemeClr val="tx1"/>
            </a:solidFill>
            <a:miter lim="800000"/>
            <a:headEnd/>
            <a:tailEnd/>
          </a:ln>
          <a:effectLst/>
        </p:spPr>
      </p:cxnSp>
      <p:cxnSp>
        <p:nvCxnSpPr>
          <p:cNvPr id="89099" name="AutoShape 11"/>
          <p:cNvCxnSpPr>
            <a:cxnSpLocks noChangeShapeType="1"/>
            <a:stCxn id="89094" idx="1"/>
            <a:endCxn id="89094" idx="1"/>
          </p:cNvCxnSpPr>
          <p:nvPr/>
        </p:nvCxnSpPr>
        <p:spPr bwMode="auto">
          <a:xfrm>
            <a:off x="2819400" y="4419600"/>
            <a:ext cx="0" cy="0"/>
          </a:xfrm>
          <a:prstGeom prst="straightConnector1">
            <a:avLst/>
          </a:prstGeom>
          <a:noFill/>
          <a:ln w="9525">
            <a:solidFill>
              <a:schemeClr val="tx1"/>
            </a:solidFill>
            <a:miter lim="800000"/>
            <a:headEnd/>
            <a:tailEnd/>
          </a:ln>
          <a:effectLst/>
        </p:spPr>
      </p:cxnSp>
      <p:sp>
        <p:nvSpPr>
          <p:cNvPr id="89101" name="Text Box 13"/>
          <p:cNvSpPr txBox="1">
            <a:spLocks noChangeArrowheads="1"/>
          </p:cNvSpPr>
          <p:nvPr/>
        </p:nvSpPr>
        <p:spPr bwMode="auto">
          <a:xfrm>
            <a:off x="5638800" y="2057400"/>
            <a:ext cx="1828800" cy="579438"/>
          </a:xfrm>
          <a:prstGeom prst="rect">
            <a:avLst/>
          </a:prstGeom>
          <a:noFill/>
          <a:ln w="9525">
            <a:noFill/>
            <a:miter lim="800000"/>
            <a:headEnd/>
            <a:tailEnd/>
          </a:ln>
          <a:effectLst/>
        </p:spPr>
        <p:txBody>
          <a:bodyPr>
            <a:spAutoFit/>
          </a:bodyPr>
          <a:lstStyle/>
          <a:p>
            <a:pPr>
              <a:spcBef>
                <a:spcPct val="50000"/>
              </a:spcBef>
            </a:pPr>
            <a:r>
              <a:rPr lang="en-US" sz="3200" b="1">
                <a:solidFill>
                  <a:schemeClr val="accent2"/>
                </a:solidFill>
                <a:effectLst>
                  <a:outerShdw blurRad="38100" dist="38100" dir="2700000" algn="tl">
                    <a:srgbClr val="000000"/>
                  </a:outerShdw>
                </a:effectLst>
                <a:latin typeface="Baskerville Old Face" pitchFamily="18" charset="0"/>
              </a:rPr>
              <a:t>Teachers</a:t>
            </a:r>
          </a:p>
        </p:txBody>
      </p:sp>
      <p:sp>
        <p:nvSpPr>
          <p:cNvPr id="89102" name="Text Box 14"/>
          <p:cNvSpPr txBox="1">
            <a:spLocks noChangeArrowheads="1"/>
          </p:cNvSpPr>
          <p:nvPr/>
        </p:nvSpPr>
        <p:spPr bwMode="auto">
          <a:xfrm>
            <a:off x="7239000" y="4419600"/>
            <a:ext cx="2209800" cy="1066800"/>
          </a:xfrm>
          <a:prstGeom prst="rect">
            <a:avLst/>
          </a:prstGeom>
          <a:noFill/>
          <a:ln w="9525">
            <a:noFill/>
            <a:miter lim="800000"/>
            <a:headEnd/>
            <a:tailEnd/>
          </a:ln>
          <a:effectLst/>
        </p:spPr>
        <p:txBody>
          <a:bodyPr>
            <a:spAutoFit/>
          </a:bodyPr>
          <a:lstStyle/>
          <a:p>
            <a:pPr>
              <a:spcBef>
                <a:spcPct val="50000"/>
              </a:spcBef>
            </a:pPr>
            <a:r>
              <a:rPr lang="en-US" sz="3200" b="1">
                <a:solidFill>
                  <a:schemeClr val="accent2"/>
                </a:solidFill>
                <a:effectLst>
                  <a:outerShdw blurRad="38100" dist="38100" dir="2700000" algn="tl">
                    <a:srgbClr val="000000"/>
                  </a:outerShdw>
                </a:effectLst>
                <a:latin typeface="Baskerville Old Face" pitchFamily="18" charset="0"/>
              </a:rPr>
              <a:t>All</a:t>
            </a:r>
            <a:r>
              <a:rPr lang="en-US" sz="3200" b="1">
                <a:solidFill>
                  <a:srgbClr val="CCCCFF"/>
                </a:solidFill>
                <a:effectLst>
                  <a:outerShdw blurRad="38100" dist="38100" dir="2700000" algn="tl">
                    <a:srgbClr val="000000"/>
                  </a:outerShdw>
                </a:effectLst>
                <a:latin typeface="Baskerville Old Face" pitchFamily="18" charset="0"/>
              </a:rPr>
              <a:t> </a:t>
            </a:r>
            <a:r>
              <a:rPr lang="en-US" sz="3200" b="1">
                <a:solidFill>
                  <a:schemeClr val="accent2"/>
                </a:solidFill>
                <a:effectLst>
                  <a:outerShdw blurRad="38100" dist="38100" dir="2700000" algn="tl">
                    <a:srgbClr val="000000"/>
                  </a:outerShdw>
                </a:effectLst>
                <a:latin typeface="Baskerville Old Face" pitchFamily="18" charset="0"/>
              </a:rPr>
              <a:t>School Staff</a:t>
            </a:r>
          </a:p>
        </p:txBody>
      </p:sp>
      <p:sp>
        <p:nvSpPr>
          <p:cNvPr id="89103" name="Text Box 15"/>
          <p:cNvSpPr txBox="1">
            <a:spLocks noChangeArrowheads="1"/>
          </p:cNvSpPr>
          <p:nvPr/>
        </p:nvSpPr>
        <p:spPr bwMode="auto">
          <a:xfrm>
            <a:off x="2057400" y="6019800"/>
            <a:ext cx="1828800" cy="579438"/>
          </a:xfrm>
          <a:prstGeom prst="rect">
            <a:avLst/>
          </a:prstGeom>
          <a:noFill/>
          <a:ln w="9525">
            <a:noFill/>
            <a:miter lim="800000"/>
            <a:headEnd/>
            <a:tailEnd/>
          </a:ln>
          <a:effectLst/>
        </p:spPr>
        <p:txBody>
          <a:bodyPr>
            <a:spAutoFit/>
          </a:bodyPr>
          <a:lstStyle/>
          <a:p>
            <a:pPr>
              <a:spcBef>
                <a:spcPct val="50000"/>
              </a:spcBef>
            </a:pPr>
            <a:r>
              <a:rPr lang="en-US" sz="3200" b="1">
                <a:solidFill>
                  <a:schemeClr val="accent2"/>
                </a:solidFill>
                <a:effectLst>
                  <a:outerShdw blurRad="38100" dist="38100" dir="2700000" algn="tl">
                    <a:srgbClr val="000000"/>
                  </a:outerShdw>
                </a:effectLst>
                <a:latin typeface="Baskerville Old Face" pitchFamily="18" charset="0"/>
              </a:rPr>
              <a:t>Parents</a:t>
            </a:r>
          </a:p>
        </p:txBody>
      </p:sp>
      <p:sp>
        <p:nvSpPr>
          <p:cNvPr id="89104" name="Text Box 16"/>
          <p:cNvSpPr txBox="1">
            <a:spLocks noChangeArrowheads="1"/>
          </p:cNvSpPr>
          <p:nvPr/>
        </p:nvSpPr>
        <p:spPr bwMode="auto">
          <a:xfrm>
            <a:off x="762000" y="3657600"/>
            <a:ext cx="1828800" cy="579438"/>
          </a:xfrm>
          <a:prstGeom prst="rect">
            <a:avLst/>
          </a:prstGeom>
          <a:noFill/>
          <a:ln w="9525">
            <a:noFill/>
            <a:miter lim="800000"/>
            <a:headEnd/>
            <a:tailEnd/>
          </a:ln>
          <a:effectLst/>
        </p:spPr>
        <p:txBody>
          <a:bodyPr>
            <a:spAutoFit/>
          </a:bodyPr>
          <a:lstStyle/>
          <a:p>
            <a:pPr>
              <a:spcBef>
                <a:spcPct val="50000"/>
              </a:spcBef>
            </a:pPr>
            <a:r>
              <a:rPr lang="en-US" sz="3200" b="1">
                <a:solidFill>
                  <a:schemeClr val="accent2"/>
                </a:solidFill>
                <a:effectLst>
                  <a:outerShdw blurRad="38100" dist="38100" dir="2700000" algn="tl">
                    <a:srgbClr val="000000"/>
                  </a:outerShdw>
                </a:effectLst>
                <a:latin typeface="Baskerville Old Face" pitchFamily="18" charset="0"/>
              </a:rPr>
              <a:t>Students</a:t>
            </a:r>
          </a:p>
        </p:txBody>
      </p:sp>
      <p:sp>
        <p:nvSpPr>
          <p:cNvPr id="89105" name="Text Box 17"/>
          <p:cNvSpPr txBox="1">
            <a:spLocks noChangeArrowheads="1"/>
          </p:cNvSpPr>
          <p:nvPr/>
        </p:nvSpPr>
        <p:spPr bwMode="auto">
          <a:xfrm>
            <a:off x="2971800" y="4038600"/>
            <a:ext cx="3276600" cy="579438"/>
          </a:xfrm>
          <a:prstGeom prst="rect">
            <a:avLst/>
          </a:prstGeom>
          <a:solidFill>
            <a:schemeClr val="accent2"/>
          </a:solidFill>
          <a:ln w="9525">
            <a:noFill/>
            <a:miter lim="800000"/>
            <a:headEnd/>
            <a:tailEnd/>
          </a:ln>
          <a:effectLst/>
        </p:spPr>
        <p:txBody>
          <a:bodyPr>
            <a:spAutoFit/>
          </a:bodyPr>
          <a:lstStyle/>
          <a:p>
            <a:pPr algn="ctr">
              <a:spcBef>
                <a:spcPct val="50000"/>
              </a:spcBef>
            </a:pPr>
            <a:r>
              <a:rPr lang="en-US" sz="3200" b="1" dirty="0">
                <a:latin typeface="Times New Roman" charset="0"/>
              </a:rPr>
              <a:t>Administration</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Responsibilities:</a:t>
            </a:r>
            <a:endParaRPr lang="en-AU" dirty="0"/>
          </a:p>
        </p:txBody>
      </p:sp>
      <p:sp>
        <p:nvSpPr>
          <p:cNvPr id="3" name="Content Placeholder 2"/>
          <p:cNvSpPr>
            <a:spLocks noGrp="1"/>
          </p:cNvSpPr>
          <p:nvPr>
            <p:ph idx="1"/>
          </p:nvPr>
        </p:nvSpPr>
        <p:spPr/>
        <p:txBody>
          <a:bodyPr/>
          <a:lstStyle/>
          <a:p>
            <a:r>
              <a:rPr lang="en-US" b="1" dirty="0" smtClean="0"/>
              <a:t>Administration-</a:t>
            </a:r>
            <a:r>
              <a:rPr lang="en-US" dirty="0" smtClean="0"/>
              <a:t> </a:t>
            </a:r>
          </a:p>
          <a:p>
            <a:pPr>
              <a:buNone/>
            </a:pPr>
            <a:r>
              <a:rPr lang="en-US" dirty="0" smtClean="0"/>
              <a:t>The administrator/principal must be trained in RTP and must drive the process by supporting all school staff, finding the funds to keep the staff trained, and making sure he/she maintains the integrity of the process in all situations. </a:t>
            </a:r>
          </a:p>
          <a:p>
            <a:endParaRPr lang="en-AU"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85509" y="1160253"/>
            <a:ext cx="6853237" cy="4714336"/>
          </a:xfrm>
        </p:spPr>
        <p:txBody>
          <a:bodyPr/>
          <a:lstStyle/>
          <a:p>
            <a:r>
              <a:rPr lang="en-US" b="1" dirty="0" smtClean="0"/>
              <a:t>Teachers-</a:t>
            </a:r>
            <a:r>
              <a:rPr lang="en-US" dirty="0" smtClean="0"/>
              <a:t> All teachers need to be trained in the process (questioning aspect and negotiation aspect) and must follow the process with all students, at all times. </a:t>
            </a:r>
          </a:p>
          <a:p>
            <a:pPr>
              <a:buNone/>
            </a:pPr>
            <a:r>
              <a:rPr lang="en-US" dirty="0" smtClean="0"/>
              <a:t>	Must be involved in the intervention team when necessary.</a:t>
            </a:r>
          </a:p>
          <a:p>
            <a:pPr>
              <a:buNone/>
            </a:pPr>
            <a:r>
              <a:rPr lang="en-US" dirty="0" smtClean="0"/>
              <a:t>	Must be supported by the administration. </a:t>
            </a:r>
          </a:p>
          <a:p>
            <a:endParaRPr lang="en-AU"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59630" y="944592"/>
            <a:ext cx="6853237" cy="4525963"/>
          </a:xfrm>
        </p:spPr>
        <p:txBody>
          <a:bodyPr/>
          <a:lstStyle/>
          <a:p>
            <a:r>
              <a:rPr lang="en-US" b="1" dirty="0" smtClean="0"/>
              <a:t>Staff (RTP Classroom Teacher, Counselor, Classroom Aides)-</a:t>
            </a:r>
            <a:r>
              <a:rPr lang="en-US" dirty="0" smtClean="0"/>
              <a:t> Must be trained in the process (questioning aspect and negotiation aspect) and use it on all students. </a:t>
            </a:r>
          </a:p>
          <a:p>
            <a:pPr>
              <a:buNone/>
            </a:pPr>
            <a:r>
              <a:rPr lang="en-US" dirty="0" smtClean="0"/>
              <a:t>	Must be supported by administration.</a:t>
            </a:r>
          </a:p>
          <a:p>
            <a:endParaRPr lang="en-AU"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59630" y="927340"/>
            <a:ext cx="6853237" cy="4525963"/>
          </a:xfrm>
        </p:spPr>
        <p:txBody>
          <a:bodyPr/>
          <a:lstStyle/>
          <a:p>
            <a:pPr>
              <a:lnSpc>
                <a:spcPct val="90000"/>
              </a:lnSpc>
            </a:pPr>
            <a:r>
              <a:rPr lang="en-US" b="1" dirty="0" smtClean="0"/>
              <a:t>Parents-</a:t>
            </a:r>
            <a:r>
              <a:rPr lang="en-US" dirty="0" smtClean="0"/>
              <a:t> Must be informed of process and the reasons why RTP is being used.</a:t>
            </a:r>
          </a:p>
          <a:p>
            <a:pPr>
              <a:lnSpc>
                <a:spcPct val="90000"/>
              </a:lnSpc>
            </a:pPr>
            <a:endParaRPr lang="en-US" dirty="0" smtClean="0"/>
          </a:p>
          <a:p>
            <a:pPr>
              <a:lnSpc>
                <a:spcPct val="90000"/>
              </a:lnSpc>
              <a:buNone/>
            </a:pPr>
            <a:endParaRPr lang="en-US" dirty="0" smtClean="0"/>
          </a:p>
          <a:p>
            <a:pPr>
              <a:lnSpc>
                <a:spcPct val="90000"/>
              </a:lnSpc>
            </a:pPr>
            <a:r>
              <a:rPr lang="en-US" b="1" dirty="0" smtClean="0"/>
              <a:t>Students-</a:t>
            </a:r>
            <a:r>
              <a:rPr lang="en-US" dirty="0" smtClean="0"/>
              <a:t> Must be informed of process and the reasons why RTP is being used. </a:t>
            </a:r>
          </a:p>
          <a:p>
            <a:endParaRPr lang="en-AU"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Questioning Phase</a:t>
            </a:r>
            <a:endParaRPr lang="en-AU" dirty="0"/>
          </a:p>
        </p:txBody>
      </p:sp>
      <p:sp>
        <p:nvSpPr>
          <p:cNvPr id="4" name="Rectangle 3"/>
          <p:cNvSpPr>
            <a:spLocks noGrp="1" noChangeArrowheads="1"/>
          </p:cNvSpPr>
          <p:nvPr>
            <p:ph idx="1"/>
          </p:nvPr>
        </p:nvSpPr>
        <p:spPr>
          <a:xfrm>
            <a:off x="2290763" y="1522564"/>
            <a:ext cx="6853237" cy="4525963"/>
          </a:xfrm>
        </p:spPr>
        <p:txBody>
          <a:bodyPr/>
          <a:lstStyle/>
          <a:p>
            <a:pPr>
              <a:lnSpc>
                <a:spcPct val="90000"/>
              </a:lnSpc>
            </a:pPr>
            <a:r>
              <a:rPr lang="en-US" sz="4000" b="1" dirty="0"/>
              <a:t>When </a:t>
            </a:r>
            <a:r>
              <a:rPr lang="en-US" sz="4000" b="1" dirty="0" smtClean="0"/>
              <a:t>should </a:t>
            </a:r>
            <a:r>
              <a:rPr lang="en-US" sz="4000" b="1" dirty="0"/>
              <a:t>t</a:t>
            </a:r>
            <a:r>
              <a:rPr lang="en-US" sz="4000" b="1" dirty="0" smtClean="0"/>
              <a:t>he </a:t>
            </a:r>
            <a:r>
              <a:rPr lang="en-US" sz="4000" b="1" dirty="0"/>
              <a:t>q</a:t>
            </a:r>
            <a:r>
              <a:rPr lang="en-US" sz="4000" b="1" dirty="0" smtClean="0"/>
              <a:t>uestions </a:t>
            </a:r>
            <a:r>
              <a:rPr lang="en-US" sz="4000" b="1" dirty="0"/>
              <a:t>b</a:t>
            </a:r>
            <a:r>
              <a:rPr lang="en-US" sz="4000" b="1" dirty="0" smtClean="0"/>
              <a:t>e </a:t>
            </a:r>
            <a:r>
              <a:rPr lang="en-US" sz="4000" b="1" dirty="0"/>
              <a:t>a</a:t>
            </a:r>
            <a:r>
              <a:rPr lang="en-US" sz="4000" b="1" dirty="0" smtClean="0"/>
              <a:t>sked</a:t>
            </a:r>
            <a:r>
              <a:rPr lang="en-US" sz="4000" b="1" dirty="0"/>
              <a:t>?</a:t>
            </a:r>
            <a:r>
              <a:rPr lang="en-US" sz="4000" dirty="0"/>
              <a:t> </a:t>
            </a:r>
          </a:p>
          <a:p>
            <a:pPr>
              <a:lnSpc>
                <a:spcPct val="90000"/>
              </a:lnSpc>
            </a:pPr>
            <a:r>
              <a:rPr lang="en-US" sz="4000" b="1" dirty="0"/>
              <a:t>Where </a:t>
            </a:r>
            <a:r>
              <a:rPr lang="en-US" sz="4000" b="1" dirty="0" smtClean="0"/>
              <a:t>should </a:t>
            </a:r>
            <a:r>
              <a:rPr lang="en-US" sz="4000" b="1" dirty="0"/>
              <a:t>t</a:t>
            </a:r>
            <a:r>
              <a:rPr lang="en-US" sz="4000" b="1" dirty="0" smtClean="0"/>
              <a:t>he </a:t>
            </a:r>
            <a:r>
              <a:rPr lang="en-US" sz="4000" b="1" dirty="0"/>
              <a:t>q</a:t>
            </a:r>
            <a:r>
              <a:rPr lang="en-US" sz="4000" b="1" dirty="0" smtClean="0"/>
              <a:t>uestions </a:t>
            </a:r>
            <a:r>
              <a:rPr lang="en-US" sz="4000" b="1" dirty="0"/>
              <a:t>b</a:t>
            </a:r>
            <a:r>
              <a:rPr lang="en-US" sz="4000" b="1" dirty="0" smtClean="0"/>
              <a:t>e </a:t>
            </a:r>
            <a:r>
              <a:rPr lang="en-US" sz="4000" b="1" dirty="0"/>
              <a:t>a</a:t>
            </a:r>
            <a:r>
              <a:rPr lang="en-US" sz="4000" b="1" dirty="0" smtClean="0"/>
              <a:t>sked</a:t>
            </a:r>
            <a:r>
              <a:rPr lang="en-US" sz="4000" b="1" dirty="0"/>
              <a:t>?</a:t>
            </a:r>
            <a:r>
              <a:rPr lang="en-US" sz="4000" dirty="0"/>
              <a:t> </a:t>
            </a:r>
          </a:p>
          <a:p>
            <a:pPr>
              <a:lnSpc>
                <a:spcPct val="90000"/>
              </a:lnSpc>
            </a:pPr>
            <a:r>
              <a:rPr lang="en-US" sz="4000" b="1" dirty="0"/>
              <a:t>Who </a:t>
            </a:r>
            <a:r>
              <a:rPr lang="en-US" sz="4000" b="1" dirty="0" smtClean="0"/>
              <a:t>should </a:t>
            </a:r>
            <a:r>
              <a:rPr lang="en-US" sz="4000" b="1" dirty="0"/>
              <a:t>a</a:t>
            </a:r>
            <a:r>
              <a:rPr lang="en-US" sz="4000" b="1" dirty="0" smtClean="0"/>
              <a:t>sk </a:t>
            </a:r>
            <a:r>
              <a:rPr lang="en-US" sz="4000" b="1" dirty="0"/>
              <a:t>t</a:t>
            </a:r>
            <a:r>
              <a:rPr lang="en-US" sz="4000" b="1" dirty="0" smtClean="0"/>
              <a:t>he </a:t>
            </a:r>
            <a:r>
              <a:rPr lang="en-US" sz="4000" b="1" dirty="0"/>
              <a:t>q</a:t>
            </a:r>
            <a:r>
              <a:rPr lang="en-US" sz="4000" b="1" dirty="0" smtClean="0"/>
              <a:t>uestions</a:t>
            </a:r>
            <a:r>
              <a:rPr lang="en-US" sz="4000" b="1" dirty="0"/>
              <a:t>?</a:t>
            </a:r>
            <a:r>
              <a:rPr lang="en-US" sz="4000" dirty="0"/>
              <a:t> </a:t>
            </a:r>
          </a:p>
          <a:p>
            <a:pPr>
              <a:lnSpc>
                <a:spcPct val="90000"/>
              </a:lnSpc>
            </a:pPr>
            <a:r>
              <a:rPr lang="en-US" sz="4000" b="1" dirty="0"/>
              <a:t>How </a:t>
            </a:r>
            <a:r>
              <a:rPr lang="en-US" sz="4000" b="1" dirty="0" smtClean="0"/>
              <a:t>should </a:t>
            </a:r>
            <a:r>
              <a:rPr lang="en-US" sz="4000" b="1" dirty="0"/>
              <a:t>t</a:t>
            </a:r>
            <a:r>
              <a:rPr lang="en-US" sz="4000" b="1" dirty="0" smtClean="0"/>
              <a:t>he </a:t>
            </a:r>
            <a:r>
              <a:rPr lang="en-US" sz="4000" b="1" dirty="0"/>
              <a:t>q</a:t>
            </a:r>
            <a:r>
              <a:rPr lang="en-US" sz="4000" b="1" dirty="0" smtClean="0"/>
              <a:t>uestions </a:t>
            </a:r>
            <a:r>
              <a:rPr lang="en-US" sz="4000" b="1" dirty="0"/>
              <a:t>b</a:t>
            </a:r>
            <a:r>
              <a:rPr lang="en-US" sz="4000" b="1" dirty="0" smtClean="0"/>
              <a:t>e </a:t>
            </a:r>
            <a:r>
              <a:rPr lang="en-US" sz="4000" b="1" dirty="0"/>
              <a:t>a</a:t>
            </a:r>
            <a:r>
              <a:rPr lang="en-US" sz="4000" b="1" dirty="0" smtClean="0"/>
              <a:t>sked</a:t>
            </a:r>
            <a:r>
              <a:rPr lang="en-US" sz="4000" b="1" dirty="0"/>
              <a:t>?</a:t>
            </a:r>
            <a:r>
              <a:rPr lang="en-US" sz="4000" dirty="0"/>
              <a:t> </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ctr" eaLnBrk="1" hangingPunct="1"/>
            <a:r>
              <a:rPr lang="en-AU" altLang="zh-CN" dirty="0" smtClean="0">
                <a:ea typeface="宋体" charset="-122"/>
              </a:rPr>
              <a:t>Responsible Thinking Process</a:t>
            </a:r>
            <a:endParaRPr lang="zh-CN" altLang="zh-CN" dirty="0" smtClean="0">
              <a:ea typeface="宋体" charset="-122"/>
            </a:endParaRPr>
          </a:p>
        </p:txBody>
      </p:sp>
      <p:sp>
        <p:nvSpPr>
          <p:cNvPr id="4099" name="Rectangle 3"/>
          <p:cNvSpPr>
            <a:spLocks noGrp="1" noChangeArrowheads="1"/>
          </p:cNvSpPr>
          <p:nvPr>
            <p:ph type="body" idx="1"/>
          </p:nvPr>
        </p:nvSpPr>
        <p:spPr>
          <a:xfrm>
            <a:off x="2211388" y="1600200"/>
            <a:ext cx="6853237" cy="4146550"/>
          </a:xfrm>
        </p:spPr>
        <p:txBody>
          <a:bodyPr/>
          <a:lstStyle/>
          <a:p>
            <a:pPr eaLnBrk="1" hangingPunct="1"/>
            <a:r>
              <a:rPr lang="en-AU" altLang="zh-CN" dirty="0" smtClean="0">
                <a:ea typeface="宋体" charset="-122"/>
              </a:rPr>
              <a:t>Ed Ford</a:t>
            </a:r>
          </a:p>
          <a:p>
            <a:r>
              <a:rPr lang="en-AU" sz="2800" dirty="0" smtClean="0"/>
              <a:t>High school teacher, social worker, counsellor</a:t>
            </a:r>
          </a:p>
          <a:p>
            <a:r>
              <a:rPr lang="en-AU" sz="2800" dirty="0" smtClean="0"/>
              <a:t>Belief:  can’t control other people / counter control</a:t>
            </a:r>
          </a:p>
          <a:p>
            <a:r>
              <a:rPr lang="en-AU" sz="2800" dirty="0" smtClean="0"/>
              <a:t>RTP – Responsible Thinking Process</a:t>
            </a:r>
          </a:p>
          <a:p>
            <a:r>
              <a:rPr lang="en-AU" sz="2800" dirty="0" smtClean="0"/>
              <a:t>Aim:   teach students that people are responsible for their own behaviour and for moving forwards where there is such a discrepancy</a:t>
            </a:r>
            <a:endParaRPr lang="en-US" sz="2800" dirty="0" smtClean="0"/>
          </a:p>
          <a:p>
            <a:pPr eaLnBrk="1" hangingPunct="1"/>
            <a:endParaRPr lang="en-AU" altLang="zh-CN" sz="2800" dirty="0" smtClean="0">
              <a:ea typeface="宋体" charset="-122"/>
            </a:endParaRPr>
          </a:p>
          <a:p>
            <a:pPr eaLnBrk="1" hangingPunct="1"/>
            <a:endParaRPr lang="zh-CN" altLang="zh-CN" dirty="0" smtClean="0">
              <a:ea typeface="宋体" charset="-122"/>
            </a:endParaRP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0" y="174625"/>
            <a:ext cx="8915400" cy="877798"/>
          </a:xfrm>
        </p:spPr>
        <p:txBody>
          <a:bodyPr/>
          <a:lstStyle/>
          <a:p>
            <a:pPr algn="ctr"/>
            <a:r>
              <a:rPr lang="en-US" dirty="0"/>
              <a:t> Writing a Plan- An Important Task</a:t>
            </a:r>
          </a:p>
        </p:txBody>
      </p:sp>
      <p:sp>
        <p:nvSpPr>
          <p:cNvPr id="101379" name="Rectangle 3"/>
          <p:cNvSpPr>
            <a:spLocks noGrp="1" noChangeArrowheads="1"/>
          </p:cNvSpPr>
          <p:nvPr>
            <p:ph type="body" idx="1"/>
          </p:nvPr>
        </p:nvSpPr>
        <p:spPr>
          <a:xfrm>
            <a:off x="2078966" y="971910"/>
            <a:ext cx="6883879" cy="4114800"/>
          </a:xfrm>
        </p:spPr>
        <p:txBody>
          <a:bodyPr/>
          <a:lstStyle/>
          <a:p>
            <a:pPr>
              <a:lnSpc>
                <a:spcPct val="90000"/>
              </a:lnSpc>
            </a:pPr>
            <a:r>
              <a:rPr lang="en-US" sz="1800" b="1" dirty="0"/>
              <a:t>You must have a trained Responsible Thinking Classroom teacher who is able to help the student make a sound plan that includes:</a:t>
            </a:r>
          </a:p>
          <a:p>
            <a:pPr lvl="1">
              <a:lnSpc>
                <a:spcPct val="90000"/>
              </a:lnSpc>
            </a:pPr>
            <a:r>
              <a:rPr lang="en-US" b="1" dirty="0"/>
              <a:t>Acknowledgement of </a:t>
            </a:r>
            <a:r>
              <a:rPr lang="en-US" b="1" dirty="0" smtClean="0"/>
              <a:t>the misbehavior</a:t>
            </a:r>
            <a:endParaRPr lang="en-US" dirty="0"/>
          </a:p>
          <a:p>
            <a:pPr lvl="1">
              <a:lnSpc>
                <a:spcPct val="90000"/>
              </a:lnSpc>
            </a:pPr>
            <a:r>
              <a:rPr lang="en-US" b="1" dirty="0"/>
              <a:t>Why the misbehavior was </a:t>
            </a:r>
            <a:r>
              <a:rPr lang="en-US" b="1" dirty="0" smtClean="0"/>
              <a:t>disruptive</a:t>
            </a:r>
            <a:endParaRPr lang="en-US" dirty="0"/>
          </a:p>
          <a:p>
            <a:pPr lvl="1">
              <a:lnSpc>
                <a:spcPct val="90000"/>
              </a:lnSpc>
            </a:pPr>
            <a:r>
              <a:rPr lang="en-US" b="1" dirty="0"/>
              <a:t>A specified area for </a:t>
            </a:r>
            <a:r>
              <a:rPr lang="en-US" b="1" dirty="0" smtClean="0"/>
              <a:t>improvement-</a:t>
            </a:r>
            <a:endParaRPr lang="en-US" dirty="0"/>
          </a:p>
          <a:p>
            <a:pPr lvl="1">
              <a:lnSpc>
                <a:spcPct val="90000"/>
              </a:lnSpc>
            </a:pPr>
            <a:r>
              <a:rPr lang="en-US" b="1" dirty="0"/>
              <a:t>A measurable goal within the area </a:t>
            </a:r>
            <a:r>
              <a:rPr lang="en-US" b="1" dirty="0" smtClean="0"/>
              <a:t>for improvement</a:t>
            </a:r>
            <a:endParaRPr lang="en-US" dirty="0"/>
          </a:p>
          <a:p>
            <a:pPr lvl="1">
              <a:lnSpc>
                <a:spcPct val="90000"/>
              </a:lnSpc>
            </a:pPr>
            <a:r>
              <a:rPr lang="en-US" b="1" dirty="0"/>
              <a:t>A detailed outline of how they may accomplish their </a:t>
            </a:r>
            <a:r>
              <a:rPr lang="en-US" b="1" dirty="0" smtClean="0"/>
              <a:t>goal</a:t>
            </a:r>
            <a:endParaRPr lang="en-US" dirty="0"/>
          </a:p>
          <a:p>
            <a:pPr lvl="1">
              <a:lnSpc>
                <a:spcPct val="90000"/>
              </a:lnSpc>
            </a:pPr>
            <a:r>
              <a:rPr lang="en-US" b="1" dirty="0"/>
              <a:t>A way to record </a:t>
            </a:r>
            <a:r>
              <a:rPr lang="en-US" b="1" dirty="0" smtClean="0"/>
              <a:t>the progress</a:t>
            </a:r>
            <a:endParaRPr lang="en-US"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a:xfrm>
            <a:off x="2216989" y="261249"/>
            <a:ext cx="6638026" cy="747713"/>
          </a:xfrm>
        </p:spPr>
        <p:txBody>
          <a:bodyPr/>
          <a:lstStyle/>
          <a:p>
            <a:pPr algn="ctr"/>
            <a:r>
              <a:rPr lang="en-US" dirty="0"/>
              <a:t>Example Referral To RTC</a:t>
            </a:r>
          </a:p>
        </p:txBody>
      </p:sp>
      <p:sp>
        <p:nvSpPr>
          <p:cNvPr id="113667" name="Rectangle 3"/>
          <p:cNvSpPr>
            <a:spLocks noChangeArrowheads="1"/>
          </p:cNvSpPr>
          <p:nvPr/>
        </p:nvSpPr>
        <p:spPr bwMode="auto">
          <a:xfrm>
            <a:off x="2199736" y="990600"/>
            <a:ext cx="6823494" cy="5638800"/>
          </a:xfrm>
          <a:prstGeom prst="rect">
            <a:avLst/>
          </a:prstGeom>
          <a:solidFill>
            <a:schemeClr val="accent2"/>
          </a:solidFill>
          <a:ln w="9525">
            <a:solidFill>
              <a:schemeClr val="tx1"/>
            </a:solidFill>
            <a:miter lim="800000"/>
            <a:headEnd/>
            <a:tailEnd/>
          </a:ln>
          <a:effectLst/>
        </p:spPr>
        <p:txBody>
          <a:bodyPr wrap="none" anchor="ctr"/>
          <a:lstStyle/>
          <a:p>
            <a:r>
              <a:rPr lang="en-US" sz="2000" b="1" dirty="0">
                <a:latin typeface="Times New Roman" charset="0"/>
              </a:rPr>
              <a:t>Referred By:____________  </a:t>
            </a:r>
            <a:endParaRPr lang="en-US" sz="2000" b="1" dirty="0" smtClean="0">
              <a:latin typeface="Times New Roman" charset="0"/>
            </a:endParaRPr>
          </a:p>
          <a:p>
            <a:endParaRPr lang="en-US" sz="2000" b="1" dirty="0" smtClean="0">
              <a:latin typeface="Times New Roman" charset="0"/>
            </a:endParaRPr>
          </a:p>
          <a:p>
            <a:r>
              <a:rPr lang="en-US" sz="2000" b="1" dirty="0" smtClean="0">
                <a:latin typeface="Times New Roman" charset="0"/>
              </a:rPr>
              <a:t>Place </a:t>
            </a:r>
            <a:r>
              <a:rPr lang="en-US" sz="2000" b="1" dirty="0">
                <a:latin typeface="Times New Roman" charset="0"/>
              </a:rPr>
              <a:t>of Disruption:____________ Date:_____</a:t>
            </a:r>
          </a:p>
          <a:p>
            <a:endParaRPr lang="en-US" sz="2000" b="1" dirty="0">
              <a:latin typeface="Times New Roman" charset="0"/>
            </a:endParaRPr>
          </a:p>
          <a:p>
            <a:r>
              <a:rPr lang="en-US" sz="2000" b="1" dirty="0">
                <a:latin typeface="Times New Roman" charset="0"/>
              </a:rPr>
              <a:t>Name of Student Being Referred: </a:t>
            </a:r>
            <a:r>
              <a:rPr lang="en-US" sz="2000" b="1" dirty="0" smtClean="0">
                <a:latin typeface="Times New Roman" charset="0"/>
              </a:rPr>
              <a:t>____________________       </a:t>
            </a:r>
            <a:endParaRPr lang="en-US" sz="2000" b="1" dirty="0">
              <a:latin typeface="Times New Roman" charset="0"/>
            </a:endParaRPr>
          </a:p>
          <a:p>
            <a:endParaRPr lang="en-US" sz="2000" b="1" dirty="0">
              <a:latin typeface="Times New Roman" charset="0"/>
            </a:endParaRPr>
          </a:p>
          <a:p>
            <a:r>
              <a:rPr lang="en-US" sz="2000" b="1" dirty="0">
                <a:latin typeface="Times New Roman" charset="0"/>
              </a:rPr>
              <a:t>Describe The First Disruption in </a:t>
            </a:r>
            <a:r>
              <a:rPr lang="en-US" sz="2000" b="1" u="sng" dirty="0">
                <a:latin typeface="Times New Roman" charset="0"/>
              </a:rPr>
              <a:t>Detail:</a:t>
            </a:r>
          </a:p>
          <a:p>
            <a:endParaRPr lang="en-US" sz="2000" b="1" i="1" u="sng" dirty="0">
              <a:latin typeface="Times New Roman" charset="0"/>
            </a:endParaRPr>
          </a:p>
          <a:p>
            <a:endParaRPr lang="en-US" sz="2000" b="1" dirty="0">
              <a:latin typeface="Times New Roman" charset="0"/>
            </a:endParaRPr>
          </a:p>
          <a:p>
            <a:r>
              <a:rPr lang="en-US" sz="2000" b="1" dirty="0">
                <a:latin typeface="Times New Roman" charset="0"/>
              </a:rPr>
              <a:t>Were the RTP Questions Asked?</a:t>
            </a:r>
          </a:p>
          <a:p>
            <a:endParaRPr lang="en-US" sz="2000" b="1" dirty="0">
              <a:latin typeface="Times New Roman" charset="0"/>
            </a:endParaRPr>
          </a:p>
          <a:p>
            <a:endParaRPr lang="en-US" sz="2000" b="1" dirty="0">
              <a:latin typeface="Times New Roman" charset="0"/>
            </a:endParaRPr>
          </a:p>
          <a:p>
            <a:r>
              <a:rPr lang="en-US" sz="2000" b="1" dirty="0">
                <a:latin typeface="Times New Roman" charset="0"/>
              </a:rPr>
              <a:t>Describe The Second Disruption in </a:t>
            </a:r>
            <a:r>
              <a:rPr lang="en-US" sz="2000" b="1" u="sng" dirty="0">
                <a:latin typeface="Times New Roman" charset="0"/>
              </a:rPr>
              <a:t>Detail:</a:t>
            </a:r>
          </a:p>
          <a:p>
            <a:endParaRPr lang="en-US" sz="2000" b="1" u="sng" dirty="0">
              <a:latin typeface="Times New Roman" charset="0"/>
            </a:endParaRPr>
          </a:p>
          <a:p>
            <a:endParaRPr lang="en-US" sz="2000" b="1" dirty="0">
              <a:latin typeface="Times New Roman" charset="0"/>
            </a:endParaRPr>
          </a:p>
          <a:p>
            <a:r>
              <a:rPr lang="en-US" sz="2000" b="1" dirty="0">
                <a:latin typeface="Times New Roman" charset="0"/>
              </a:rPr>
              <a:t>Best Time To Negotiate Plan:</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xfrm>
            <a:off x="685800" y="82550"/>
            <a:ext cx="7772400" cy="747713"/>
          </a:xfrm>
        </p:spPr>
        <p:txBody>
          <a:bodyPr/>
          <a:lstStyle/>
          <a:p>
            <a:pPr algn="ctr"/>
            <a:r>
              <a:rPr lang="en-US"/>
              <a:t>Example Plan Form</a:t>
            </a:r>
          </a:p>
        </p:txBody>
      </p:sp>
      <p:sp>
        <p:nvSpPr>
          <p:cNvPr id="120837" name="Text Box 5"/>
          <p:cNvSpPr txBox="1">
            <a:spLocks noChangeArrowheads="1"/>
          </p:cNvSpPr>
          <p:nvPr/>
        </p:nvSpPr>
        <p:spPr bwMode="auto">
          <a:xfrm>
            <a:off x="2122098" y="762000"/>
            <a:ext cx="7021902" cy="6124754"/>
          </a:xfrm>
          <a:prstGeom prst="rect">
            <a:avLst/>
          </a:prstGeom>
          <a:solidFill>
            <a:srgbClr val="F8FDE7"/>
          </a:solidFill>
          <a:ln w="19050">
            <a:solidFill>
              <a:schemeClr val="tx1"/>
            </a:solidFill>
            <a:miter lim="800000"/>
            <a:headEnd/>
            <a:tailEnd/>
          </a:ln>
          <a:effectLst/>
        </p:spPr>
        <p:txBody>
          <a:bodyPr wrap="square">
            <a:spAutoFit/>
          </a:bodyPr>
          <a:lstStyle/>
          <a:p>
            <a:pPr marL="457200" indent="-457200">
              <a:spcBef>
                <a:spcPct val="50000"/>
              </a:spcBef>
            </a:pPr>
            <a:r>
              <a:rPr lang="en-US" sz="1400" b="1" dirty="0">
                <a:latin typeface="Times New Roman" charset="0"/>
              </a:rPr>
              <a:t>Name________________________        </a:t>
            </a:r>
            <a:r>
              <a:rPr lang="en-US" sz="1400" b="1" dirty="0" smtClean="0">
                <a:latin typeface="Times New Roman" charset="0"/>
              </a:rPr>
              <a:t>Date____    Who </a:t>
            </a:r>
            <a:r>
              <a:rPr lang="en-US" sz="1400" b="1" dirty="0">
                <a:latin typeface="Times New Roman" charset="0"/>
              </a:rPr>
              <a:t>referred you to RTC? </a:t>
            </a:r>
            <a:r>
              <a:rPr lang="en-US" sz="1400" b="1" dirty="0" smtClean="0">
                <a:latin typeface="Times New Roman" charset="0"/>
              </a:rPr>
              <a:t>_____</a:t>
            </a:r>
            <a:endParaRPr lang="en-US" sz="1400" b="1" dirty="0">
              <a:latin typeface="Times New Roman" charset="0"/>
            </a:endParaRPr>
          </a:p>
          <a:p>
            <a:pPr marL="457200" indent="-457200">
              <a:spcBef>
                <a:spcPct val="50000"/>
              </a:spcBef>
              <a:buAutoNum type="arabicPeriod"/>
            </a:pPr>
            <a:r>
              <a:rPr lang="en-US" sz="1400" b="1" dirty="0" smtClean="0">
                <a:latin typeface="Times New Roman" charset="0"/>
              </a:rPr>
              <a:t>Describe</a:t>
            </a:r>
            <a:r>
              <a:rPr lang="en-US" sz="1400" b="1" dirty="0">
                <a:latin typeface="Times New Roman" charset="0"/>
              </a:rPr>
              <a:t>, in detail, what you did in order to be sent to RTC</a:t>
            </a:r>
            <a:r>
              <a:rPr lang="en-US" sz="1400" b="1" dirty="0" smtClean="0">
                <a:latin typeface="Times New Roman" charset="0"/>
              </a:rPr>
              <a:t>.</a:t>
            </a:r>
          </a:p>
          <a:p>
            <a:pPr marL="457200" indent="-457200">
              <a:spcBef>
                <a:spcPct val="50000"/>
              </a:spcBef>
            </a:pPr>
            <a:endParaRPr lang="en-US" sz="1400" b="1" dirty="0">
              <a:latin typeface="Times New Roman" charset="0"/>
            </a:endParaRPr>
          </a:p>
          <a:p>
            <a:pPr marL="457200" indent="-457200">
              <a:spcBef>
                <a:spcPct val="50000"/>
              </a:spcBef>
            </a:pPr>
            <a:r>
              <a:rPr lang="en-US" sz="1400" b="1" dirty="0">
                <a:latin typeface="Times New Roman" charset="0"/>
              </a:rPr>
              <a:t>2. What rule did this break</a:t>
            </a:r>
            <a:r>
              <a:rPr lang="en-US" sz="1400" b="1" dirty="0" smtClean="0">
                <a:latin typeface="Times New Roman" charset="0"/>
              </a:rPr>
              <a:t>?</a:t>
            </a:r>
          </a:p>
          <a:p>
            <a:pPr marL="457200" indent="-457200">
              <a:spcBef>
                <a:spcPct val="50000"/>
              </a:spcBef>
            </a:pPr>
            <a:endParaRPr lang="en-US" sz="1400" b="1" dirty="0">
              <a:latin typeface="Times New Roman" charset="0"/>
            </a:endParaRPr>
          </a:p>
          <a:p>
            <a:pPr marL="457200" indent="-457200">
              <a:spcBef>
                <a:spcPct val="50000"/>
              </a:spcBef>
            </a:pPr>
            <a:r>
              <a:rPr lang="en-US" sz="1400" b="1" dirty="0">
                <a:latin typeface="Times New Roman" charset="0"/>
              </a:rPr>
              <a:t>3.. Who was affected by your disruption and how</a:t>
            </a:r>
            <a:r>
              <a:rPr lang="en-US" sz="1400" b="1" dirty="0" smtClean="0">
                <a:latin typeface="Times New Roman" charset="0"/>
              </a:rPr>
              <a:t>?</a:t>
            </a:r>
          </a:p>
          <a:p>
            <a:pPr marL="457200" indent="-457200">
              <a:spcBef>
                <a:spcPct val="50000"/>
              </a:spcBef>
            </a:pPr>
            <a:endParaRPr lang="en-US" sz="1400" b="1" dirty="0">
              <a:latin typeface="Times New Roman" charset="0"/>
            </a:endParaRPr>
          </a:p>
          <a:p>
            <a:pPr marL="457200" indent="-457200">
              <a:spcBef>
                <a:spcPct val="50000"/>
              </a:spcBef>
            </a:pPr>
            <a:r>
              <a:rPr lang="en-US" sz="1400" b="1" dirty="0">
                <a:latin typeface="Times New Roman" charset="0"/>
              </a:rPr>
              <a:t>4. What is your behavior goal going to be</a:t>
            </a:r>
            <a:r>
              <a:rPr lang="en-US" sz="1400" b="1" dirty="0" smtClean="0">
                <a:latin typeface="Times New Roman" charset="0"/>
              </a:rPr>
              <a:t>?</a:t>
            </a:r>
          </a:p>
          <a:p>
            <a:pPr marL="457200" indent="-457200">
              <a:spcBef>
                <a:spcPct val="50000"/>
              </a:spcBef>
            </a:pPr>
            <a:endParaRPr lang="en-US" sz="1400" b="1" dirty="0">
              <a:latin typeface="Times New Roman" charset="0"/>
            </a:endParaRPr>
          </a:p>
          <a:p>
            <a:pPr marL="457200" indent="-457200">
              <a:spcBef>
                <a:spcPct val="50000"/>
              </a:spcBef>
            </a:pPr>
            <a:r>
              <a:rPr lang="en-US" sz="1400" b="1" dirty="0">
                <a:latin typeface="Times New Roman" charset="0"/>
              </a:rPr>
              <a:t>5. What steps do you need to take in order to change your behavior and reach you goal</a:t>
            </a:r>
            <a:r>
              <a:rPr lang="en-US" sz="1400" b="1" dirty="0" smtClean="0">
                <a:latin typeface="Times New Roman" charset="0"/>
              </a:rPr>
              <a:t>?</a:t>
            </a:r>
          </a:p>
          <a:p>
            <a:pPr marL="457200" indent="-457200">
              <a:spcBef>
                <a:spcPct val="50000"/>
              </a:spcBef>
            </a:pPr>
            <a:endParaRPr lang="en-US" sz="1400" b="1" dirty="0">
              <a:latin typeface="Times New Roman" charset="0"/>
            </a:endParaRPr>
          </a:p>
          <a:p>
            <a:pPr marL="457200" indent="-457200">
              <a:spcBef>
                <a:spcPct val="50000"/>
              </a:spcBef>
            </a:pPr>
            <a:r>
              <a:rPr lang="en-US" sz="1400" b="1" dirty="0">
                <a:latin typeface="Times New Roman" charset="0"/>
              </a:rPr>
              <a:t>6. Who do you need support from and what do they need to do to support you</a:t>
            </a:r>
            <a:r>
              <a:rPr lang="en-US" sz="1400" b="1" dirty="0" smtClean="0">
                <a:latin typeface="Times New Roman" charset="0"/>
              </a:rPr>
              <a:t>?</a:t>
            </a:r>
          </a:p>
          <a:p>
            <a:pPr marL="457200" indent="-457200">
              <a:spcBef>
                <a:spcPct val="50000"/>
              </a:spcBef>
            </a:pPr>
            <a:endParaRPr lang="en-US" sz="1400" b="1" dirty="0">
              <a:latin typeface="Times New Roman" charset="0"/>
            </a:endParaRPr>
          </a:p>
          <a:p>
            <a:pPr marL="457200" indent="-457200">
              <a:spcBef>
                <a:spcPct val="50000"/>
              </a:spcBef>
            </a:pPr>
            <a:r>
              <a:rPr lang="en-US" sz="1400" b="1" dirty="0">
                <a:latin typeface="Times New Roman" charset="0"/>
              </a:rPr>
              <a:t>7. Please make a chart or graph that will record your behavior and how close you are to reaching your goal. </a:t>
            </a:r>
          </a:p>
          <a:p>
            <a:pPr marL="457200" indent="-457200">
              <a:spcBef>
                <a:spcPct val="50000"/>
              </a:spcBef>
            </a:pPr>
            <a:endParaRPr lang="en-US" sz="1400" b="1" dirty="0">
              <a:latin typeface="Times New Roman" charset="0"/>
            </a:endParaRPr>
          </a:p>
          <a:p>
            <a:pPr marL="457200" indent="-457200">
              <a:spcBef>
                <a:spcPct val="50000"/>
              </a:spcBef>
            </a:pPr>
            <a:r>
              <a:rPr lang="en-US" sz="1400" b="1" dirty="0">
                <a:latin typeface="Times New Roman" charset="0"/>
              </a:rPr>
              <a:t>Student Signature</a:t>
            </a:r>
            <a:r>
              <a:rPr lang="en-US" sz="1400" b="1" dirty="0" smtClean="0">
                <a:latin typeface="Times New Roman" charset="0"/>
              </a:rPr>
              <a:t>____________       </a:t>
            </a:r>
            <a:r>
              <a:rPr lang="en-US" sz="1400" b="1" dirty="0">
                <a:latin typeface="Times New Roman" charset="0"/>
              </a:rPr>
              <a:t>Teacher Signature</a:t>
            </a:r>
            <a:r>
              <a:rPr lang="en-US" sz="1400" b="1" dirty="0" smtClean="0">
                <a:latin typeface="Times New Roman" charset="0"/>
              </a:rPr>
              <a:t>___________________ </a:t>
            </a:r>
            <a:endParaRPr lang="en-US" sz="1400" b="1" dirty="0">
              <a:latin typeface="Times New Roman" charset="0"/>
            </a:endParaRPr>
          </a:p>
          <a:p>
            <a:pPr marL="457200" indent="-457200">
              <a:spcBef>
                <a:spcPct val="50000"/>
              </a:spcBef>
            </a:pPr>
            <a:r>
              <a:rPr lang="en-US" sz="1400" b="1" dirty="0">
                <a:latin typeface="Times New Roman" charset="0"/>
              </a:rPr>
              <a:t>By signing this we verify that we are committed to this plan and will take the necessary steps to make sure it is successful. .</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547688" y="495300"/>
            <a:ext cx="8596312" cy="823913"/>
          </a:xfrm>
        </p:spPr>
        <p:txBody>
          <a:bodyPr/>
          <a:lstStyle/>
          <a:p>
            <a:pPr algn="ctr"/>
            <a:r>
              <a:rPr lang="en-US" sz="4800"/>
              <a:t>Negotiations</a:t>
            </a:r>
          </a:p>
        </p:txBody>
      </p:sp>
      <p:sp>
        <p:nvSpPr>
          <p:cNvPr id="106499" name="Rectangle 3"/>
          <p:cNvSpPr>
            <a:spLocks noGrp="1" noChangeArrowheads="1"/>
          </p:cNvSpPr>
          <p:nvPr>
            <p:ph type="body" idx="1"/>
          </p:nvPr>
        </p:nvSpPr>
        <p:spPr>
          <a:xfrm>
            <a:off x="2087592" y="1447800"/>
            <a:ext cx="6751608" cy="4114800"/>
          </a:xfrm>
        </p:spPr>
        <p:txBody>
          <a:bodyPr/>
          <a:lstStyle/>
          <a:p>
            <a:pPr>
              <a:lnSpc>
                <a:spcPct val="90000"/>
              </a:lnSpc>
            </a:pPr>
            <a:r>
              <a:rPr lang="en-US" sz="2400" dirty="0"/>
              <a:t>Negotiations are vital to the student/teacher relationship.</a:t>
            </a:r>
          </a:p>
          <a:p>
            <a:pPr>
              <a:lnSpc>
                <a:spcPct val="90000"/>
              </a:lnSpc>
            </a:pPr>
            <a:r>
              <a:rPr lang="en-US" sz="2400" dirty="0"/>
              <a:t>The student must negotiate his/her plan with the teacher before returning to class.</a:t>
            </a:r>
          </a:p>
          <a:p>
            <a:pPr>
              <a:lnSpc>
                <a:spcPct val="90000"/>
              </a:lnSpc>
            </a:pPr>
            <a:r>
              <a:rPr lang="en-US" sz="2400" dirty="0"/>
              <a:t>A plan must never be ignored or refused.</a:t>
            </a:r>
          </a:p>
          <a:p>
            <a:pPr>
              <a:lnSpc>
                <a:spcPct val="90000"/>
              </a:lnSpc>
            </a:pPr>
            <a:r>
              <a:rPr lang="en-US" sz="2400" dirty="0"/>
              <a:t>A plan must be discussed in a calm and reflective manner, on both the students part and the teachers part.</a:t>
            </a:r>
          </a:p>
          <a:p>
            <a:pPr>
              <a:lnSpc>
                <a:spcPct val="90000"/>
              </a:lnSpc>
            </a:pPr>
            <a:r>
              <a:rPr lang="en-US" sz="2400" dirty="0"/>
              <a:t> When a plan is deemed acceptable to both the student and the teacher it is signed by both and put into effect. </a:t>
            </a:r>
          </a:p>
          <a:p>
            <a:pPr>
              <a:lnSpc>
                <a:spcPct val="90000"/>
              </a:lnSpc>
            </a:pPr>
            <a:r>
              <a:rPr lang="en-US" sz="2400" dirty="0"/>
              <a:t>Plans are reviewed by the student and teacher periodically to determine success.</a:t>
            </a: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762000" y="304800"/>
            <a:ext cx="7772400" cy="1403350"/>
          </a:xfrm>
        </p:spPr>
        <p:txBody>
          <a:bodyPr/>
          <a:lstStyle/>
          <a:p>
            <a:pPr algn="ctr"/>
            <a:r>
              <a:rPr lang="en-US"/>
              <a:t>Student Responsibilities While Negotiating the Plan</a:t>
            </a:r>
          </a:p>
        </p:txBody>
      </p:sp>
      <p:sp>
        <p:nvSpPr>
          <p:cNvPr id="109571" name="Rectangle 3"/>
          <p:cNvSpPr>
            <a:spLocks noGrp="1" noChangeArrowheads="1"/>
          </p:cNvSpPr>
          <p:nvPr>
            <p:ph type="body" idx="1"/>
          </p:nvPr>
        </p:nvSpPr>
        <p:spPr>
          <a:xfrm>
            <a:off x="1117120" y="1728159"/>
            <a:ext cx="7772400" cy="4114800"/>
          </a:xfrm>
        </p:spPr>
        <p:txBody>
          <a:bodyPr/>
          <a:lstStyle/>
          <a:p>
            <a:pPr lvl="2">
              <a:lnSpc>
                <a:spcPct val="90000"/>
              </a:lnSpc>
              <a:buFontTx/>
              <a:buNone/>
            </a:pPr>
            <a:endParaRPr lang="en-US" sz="1400" dirty="0"/>
          </a:p>
          <a:p>
            <a:pPr>
              <a:lnSpc>
                <a:spcPct val="90000"/>
              </a:lnSpc>
            </a:pPr>
            <a:r>
              <a:rPr lang="en-US" sz="2400" dirty="0"/>
              <a:t>The student </a:t>
            </a:r>
            <a:r>
              <a:rPr lang="en-US" sz="2400" dirty="0">
                <a:solidFill>
                  <a:srgbClr val="FF0000"/>
                </a:solidFill>
              </a:rPr>
              <a:t>must</a:t>
            </a:r>
            <a:r>
              <a:rPr lang="en-US" sz="2400" dirty="0"/>
              <a:t> have created a thorough and specific plan with the RTC teacher before he/she negotiates with the teacher. </a:t>
            </a:r>
          </a:p>
          <a:p>
            <a:pPr>
              <a:lnSpc>
                <a:spcPct val="90000"/>
              </a:lnSpc>
            </a:pPr>
            <a:r>
              <a:rPr lang="en-US" sz="2400" dirty="0"/>
              <a:t>The student </a:t>
            </a:r>
            <a:r>
              <a:rPr lang="en-US" sz="2400" dirty="0">
                <a:solidFill>
                  <a:srgbClr val="FF0000"/>
                </a:solidFill>
              </a:rPr>
              <a:t>must</a:t>
            </a:r>
            <a:r>
              <a:rPr lang="en-US" sz="2400" dirty="0"/>
              <a:t> set up an appropriate time to negotiate their plan with the teacher.</a:t>
            </a:r>
          </a:p>
          <a:p>
            <a:pPr>
              <a:lnSpc>
                <a:spcPct val="90000"/>
              </a:lnSpc>
            </a:pPr>
            <a:r>
              <a:rPr lang="en-US" sz="2400" dirty="0"/>
              <a:t>The student </a:t>
            </a:r>
            <a:r>
              <a:rPr lang="en-US" sz="2400" dirty="0">
                <a:solidFill>
                  <a:srgbClr val="FF0000"/>
                </a:solidFill>
              </a:rPr>
              <a:t>must</a:t>
            </a:r>
            <a:r>
              <a:rPr lang="en-US" sz="2400" dirty="0"/>
              <a:t> communicate their plan to the teacher and discuss what support they will need in order to be successful in accomplishing their goal. </a:t>
            </a:r>
          </a:p>
          <a:p>
            <a:pPr>
              <a:lnSpc>
                <a:spcPct val="90000"/>
              </a:lnSpc>
            </a:pPr>
            <a:r>
              <a:rPr lang="en-US" sz="2400" dirty="0"/>
              <a:t>The student </a:t>
            </a:r>
            <a:r>
              <a:rPr lang="en-US" sz="2400" dirty="0">
                <a:solidFill>
                  <a:srgbClr val="FF0000"/>
                </a:solidFill>
              </a:rPr>
              <a:t>must</a:t>
            </a:r>
            <a:r>
              <a:rPr lang="en-US" sz="2400" dirty="0"/>
              <a:t> be willing to listen to the teacher and accept suggestions.</a:t>
            </a:r>
          </a:p>
          <a:p>
            <a:pPr>
              <a:lnSpc>
                <a:spcPct val="90000"/>
              </a:lnSpc>
            </a:pPr>
            <a:r>
              <a:rPr lang="en-US" sz="2400" dirty="0"/>
              <a:t>If the plan is deemed unacceptable to the teacher the student </a:t>
            </a:r>
            <a:r>
              <a:rPr lang="en-US" sz="2400" dirty="0">
                <a:solidFill>
                  <a:srgbClr val="FF0000"/>
                </a:solidFill>
              </a:rPr>
              <a:t>must</a:t>
            </a:r>
            <a:r>
              <a:rPr lang="en-US" sz="2400" dirty="0"/>
              <a:t> be willing to revise. </a:t>
            </a:r>
          </a:p>
          <a:p>
            <a:pPr>
              <a:lnSpc>
                <a:spcPct val="90000"/>
              </a:lnSpc>
              <a:buFontTx/>
              <a:buNone/>
            </a:pPr>
            <a:endParaRPr lang="en-US" sz="2400" dirty="0"/>
          </a:p>
          <a:p>
            <a:pPr>
              <a:lnSpc>
                <a:spcPct val="90000"/>
              </a:lnSpc>
            </a:pPr>
            <a:endParaRPr lang="en-US" sz="2800" dirty="0"/>
          </a:p>
          <a:p>
            <a:pPr>
              <a:lnSpc>
                <a:spcPct val="90000"/>
              </a:lnSpc>
              <a:buFontTx/>
              <a:buNone/>
            </a:pPr>
            <a:endParaRPr lang="en-US" sz="2800" dirty="0"/>
          </a:p>
          <a:p>
            <a:pPr>
              <a:lnSpc>
                <a:spcPct val="90000"/>
              </a:lnSpc>
            </a:pPr>
            <a:endParaRPr lang="en-US" sz="2800" dirty="0"/>
          </a:p>
          <a:p>
            <a:pPr>
              <a:lnSpc>
                <a:spcPct val="90000"/>
              </a:lnSpc>
            </a:pPr>
            <a:endParaRPr lang="en-US" sz="2800" dirty="0"/>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517525" y="220663"/>
            <a:ext cx="8596313" cy="1403350"/>
          </a:xfrm>
        </p:spPr>
        <p:txBody>
          <a:bodyPr/>
          <a:lstStyle/>
          <a:p>
            <a:pPr algn="ctr"/>
            <a:r>
              <a:rPr lang="en-US"/>
              <a:t>Teacher Responsibilities While Negotiating the Plan </a:t>
            </a:r>
          </a:p>
        </p:txBody>
      </p:sp>
      <p:sp>
        <p:nvSpPr>
          <p:cNvPr id="111619" name="Rectangle 3"/>
          <p:cNvSpPr>
            <a:spLocks noGrp="1" noChangeArrowheads="1"/>
          </p:cNvSpPr>
          <p:nvPr>
            <p:ph type="body" idx="1"/>
          </p:nvPr>
        </p:nvSpPr>
        <p:spPr/>
        <p:txBody>
          <a:bodyPr/>
          <a:lstStyle/>
          <a:p>
            <a:r>
              <a:rPr lang="en-US" sz="2400" dirty="0"/>
              <a:t>The teacher </a:t>
            </a:r>
            <a:r>
              <a:rPr lang="en-US" sz="2400" dirty="0">
                <a:solidFill>
                  <a:srgbClr val="FF0000"/>
                </a:solidFill>
              </a:rPr>
              <a:t>must</a:t>
            </a:r>
            <a:r>
              <a:rPr lang="en-US" sz="2400" dirty="0"/>
              <a:t> make himself/herself available to the student for negotiation. </a:t>
            </a:r>
          </a:p>
          <a:p>
            <a:r>
              <a:rPr lang="en-US" sz="2400" dirty="0"/>
              <a:t>The teacher </a:t>
            </a:r>
            <a:r>
              <a:rPr lang="en-US" sz="2400" dirty="0">
                <a:solidFill>
                  <a:srgbClr val="FF0000"/>
                </a:solidFill>
              </a:rPr>
              <a:t>must</a:t>
            </a:r>
            <a:r>
              <a:rPr lang="en-US" sz="2400" dirty="0"/>
              <a:t> give the student the time to explain his/her plan.</a:t>
            </a:r>
          </a:p>
          <a:p>
            <a:r>
              <a:rPr lang="en-US" sz="2400" dirty="0"/>
              <a:t>The teacher </a:t>
            </a:r>
            <a:r>
              <a:rPr lang="en-US" sz="2400" dirty="0">
                <a:solidFill>
                  <a:srgbClr val="FF0000"/>
                </a:solidFill>
              </a:rPr>
              <a:t>must</a:t>
            </a:r>
            <a:r>
              <a:rPr lang="en-US" sz="2400" dirty="0"/>
              <a:t> listen carefully in order to fully understand the student’s plan.</a:t>
            </a:r>
          </a:p>
          <a:p>
            <a:r>
              <a:rPr lang="en-US" sz="2400" dirty="0"/>
              <a:t>If part of the plan is unacceptable, then an alternative </a:t>
            </a:r>
            <a:r>
              <a:rPr lang="en-US" sz="2400" dirty="0">
                <a:solidFill>
                  <a:srgbClr val="FF0000"/>
                </a:solidFill>
              </a:rPr>
              <a:t>must</a:t>
            </a:r>
            <a:r>
              <a:rPr lang="en-US" sz="2400" dirty="0"/>
              <a:t> be offered.</a:t>
            </a:r>
          </a:p>
          <a:p>
            <a:r>
              <a:rPr lang="en-US" sz="2400" dirty="0"/>
              <a:t>The teacher </a:t>
            </a:r>
            <a:r>
              <a:rPr lang="en-US" sz="2400" dirty="0">
                <a:solidFill>
                  <a:srgbClr val="FF0000"/>
                </a:solidFill>
              </a:rPr>
              <a:t>must</a:t>
            </a:r>
            <a:r>
              <a:rPr lang="en-US" sz="2400" dirty="0"/>
              <a:t> show his/her willingness to support the student in whatever way necessary. </a:t>
            </a:r>
          </a:p>
          <a:p>
            <a:pPr>
              <a:buFontTx/>
              <a:buNone/>
            </a:pPr>
            <a:endParaRPr lang="en-US" sz="2400" dirty="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517525" y="220663"/>
            <a:ext cx="8596313" cy="1403350"/>
          </a:xfrm>
        </p:spPr>
        <p:txBody>
          <a:bodyPr/>
          <a:lstStyle/>
          <a:p>
            <a:pPr algn="ctr"/>
            <a:r>
              <a:rPr lang="en-US"/>
              <a:t>Intervention Meetings- When Plans Are Not Working</a:t>
            </a:r>
          </a:p>
        </p:txBody>
      </p:sp>
      <p:sp>
        <p:nvSpPr>
          <p:cNvPr id="131075" name="Rectangle 3"/>
          <p:cNvSpPr>
            <a:spLocks noGrp="1" noChangeArrowheads="1"/>
          </p:cNvSpPr>
          <p:nvPr>
            <p:ph type="body" idx="1"/>
          </p:nvPr>
        </p:nvSpPr>
        <p:spPr/>
        <p:txBody>
          <a:bodyPr/>
          <a:lstStyle/>
          <a:p>
            <a:r>
              <a:rPr lang="en-US" sz="2000" b="1" dirty="0"/>
              <a:t>Interventions become necessary when students are not being successful with their written plan(s).</a:t>
            </a:r>
          </a:p>
          <a:p>
            <a:r>
              <a:rPr lang="en-US" sz="2000" b="1" dirty="0"/>
              <a:t>Often necessary with “chronically disruptive” students who have visited RTC a number of times.  </a:t>
            </a:r>
          </a:p>
          <a:p>
            <a:r>
              <a:rPr lang="en-US" sz="2000" b="1" dirty="0"/>
              <a:t>An intervention team is assembled which includes any of the following: counselor, teachers, principal, </a:t>
            </a:r>
            <a:r>
              <a:rPr lang="en-US" sz="2000" b="1" dirty="0" smtClean="0"/>
              <a:t>assistant </a:t>
            </a:r>
            <a:r>
              <a:rPr lang="en-US" sz="2000" b="1" dirty="0"/>
              <a:t>principal, social worker, psychologist, or any other staff  that has a positive relationship with the student. </a:t>
            </a:r>
          </a:p>
          <a:p>
            <a:r>
              <a:rPr lang="en-US" sz="2000" b="1" dirty="0"/>
              <a:t>The purpose of the team is to review current data and make recommendations to help the student succeed, and to decide on an appropriate level of support that should be offered to the student. </a:t>
            </a:r>
          </a:p>
          <a:p>
            <a:endParaRPr lang="en-US" sz="2000" b="1" dirty="0"/>
          </a:p>
          <a:p>
            <a:endParaRPr lang="en-US" sz="2000" b="1" dirty="0"/>
          </a:p>
          <a:p>
            <a:endParaRPr lang="en-US" sz="2000" dirty="0"/>
          </a:p>
          <a:p>
            <a:endParaRPr lang="en-US" sz="2000" dirty="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276045" y="220663"/>
            <a:ext cx="8837793" cy="918024"/>
          </a:xfrm>
        </p:spPr>
        <p:txBody>
          <a:bodyPr/>
          <a:lstStyle/>
          <a:p>
            <a:pPr algn="ctr"/>
            <a:r>
              <a:rPr lang="en-US" b="1" dirty="0"/>
              <a:t>Example Intervention Questions</a:t>
            </a:r>
          </a:p>
        </p:txBody>
      </p:sp>
      <p:sp>
        <p:nvSpPr>
          <p:cNvPr id="132099" name="Rectangle 3"/>
          <p:cNvSpPr>
            <a:spLocks noGrp="1" noChangeArrowheads="1"/>
          </p:cNvSpPr>
          <p:nvPr>
            <p:ph type="body" idx="1"/>
          </p:nvPr>
        </p:nvSpPr>
        <p:spPr>
          <a:xfrm>
            <a:off x="1940943" y="1168880"/>
            <a:ext cx="6837873" cy="4572000"/>
          </a:xfrm>
        </p:spPr>
        <p:txBody>
          <a:bodyPr/>
          <a:lstStyle/>
          <a:p>
            <a:r>
              <a:rPr lang="en-US" sz="1800" b="1" dirty="0"/>
              <a:t>How many times has the student written a plan? </a:t>
            </a:r>
          </a:p>
          <a:p>
            <a:pPr lvl="1"/>
            <a:r>
              <a:rPr lang="en-US" sz="1800" b="1" dirty="0"/>
              <a:t>What parts have worked/not worked?</a:t>
            </a:r>
          </a:p>
          <a:p>
            <a:r>
              <a:rPr lang="en-US" sz="1800" b="1" dirty="0"/>
              <a:t>Does the student spend quality time with anyone? </a:t>
            </a:r>
          </a:p>
          <a:p>
            <a:pPr lvl="1"/>
            <a:r>
              <a:rPr lang="en-US" sz="1800" b="1" dirty="0"/>
              <a:t>If yes, describe. What seems to work?</a:t>
            </a:r>
          </a:p>
          <a:p>
            <a:r>
              <a:rPr lang="en-US" sz="1800" b="1" dirty="0"/>
              <a:t>Does the student participate in classroom discussions?</a:t>
            </a:r>
          </a:p>
          <a:p>
            <a:pPr lvl="1"/>
            <a:r>
              <a:rPr lang="en-US" sz="1800" b="1" dirty="0"/>
              <a:t>Why, why not?</a:t>
            </a:r>
          </a:p>
          <a:p>
            <a:r>
              <a:rPr lang="en-US" sz="1800" b="1" dirty="0"/>
              <a:t>What is the student controlling for (function of behavior)?</a:t>
            </a:r>
          </a:p>
          <a:p>
            <a:pPr lvl="1"/>
            <a:r>
              <a:rPr lang="en-US" sz="1800" b="1" dirty="0"/>
              <a:t>How can the student get what he/she needs without disrupting the </a:t>
            </a:r>
            <a:r>
              <a:rPr lang="en-US" sz="1800" b="1" dirty="0" smtClean="0"/>
              <a:t>learning </a:t>
            </a:r>
            <a:r>
              <a:rPr lang="en-US" sz="1800" b="1" dirty="0"/>
              <a:t>process?</a:t>
            </a:r>
          </a:p>
          <a:p>
            <a:r>
              <a:rPr lang="en-US" sz="1800" b="1" dirty="0"/>
              <a:t>What should be the main focus (goal) for the student? </a:t>
            </a:r>
          </a:p>
          <a:p>
            <a:pPr lvl="1"/>
            <a:r>
              <a:rPr lang="en-US" sz="1800" b="1" dirty="0"/>
              <a:t>This should be focused on the most disruptive behavior, but should include a high probability of success.</a:t>
            </a:r>
          </a:p>
          <a:p>
            <a:r>
              <a:rPr lang="en-US" sz="1800" b="1" dirty="0"/>
              <a:t>What is the student successful at?</a:t>
            </a:r>
          </a:p>
          <a:p>
            <a:pPr lvl="1"/>
            <a:r>
              <a:rPr lang="en-US" sz="1800" b="1" dirty="0"/>
              <a:t>How can this be incorporated into his/her goal area?</a:t>
            </a:r>
          </a:p>
          <a:p>
            <a:pPr>
              <a:buFontTx/>
              <a:buNone/>
            </a:pPr>
            <a:endParaRPr lang="en-US" sz="1800" b="1" dirty="0"/>
          </a:p>
          <a:p>
            <a:endParaRPr lang="en-US" sz="1800" b="1" dirty="0"/>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a:xfrm>
            <a:off x="586596" y="160338"/>
            <a:ext cx="8024004" cy="1279525"/>
          </a:xfrm>
        </p:spPr>
        <p:txBody>
          <a:bodyPr/>
          <a:lstStyle/>
          <a:p>
            <a:pPr algn="ctr"/>
            <a:r>
              <a:rPr lang="en-US" sz="3900" dirty="0"/>
              <a:t>RTP- Questioning, Planning, Negotiating, Intervening</a:t>
            </a:r>
          </a:p>
        </p:txBody>
      </p:sp>
      <p:sp>
        <p:nvSpPr>
          <p:cNvPr id="112646" name="AutoShape 6"/>
          <p:cNvSpPr>
            <a:spLocks noChangeArrowheads="1"/>
          </p:cNvSpPr>
          <p:nvPr/>
        </p:nvSpPr>
        <p:spPr bwMode="auto">
          <a:xfrm rot="-5399037">
            <a:off x="-1028700" y="2705100"/>
            <a:ext cx="3505200" cy="990600"/>
          </a:xfrm>
          <a:prstGeom prst="roundRect">
            <a:avLst>
              <a:gd name="adj" fmla="val 16667"/>
            </a:avLst>
          </a:prstGeom>
          <a:solidFill>
            <a:srgbClr val="E8D5FF"/>
          </a:solidFill>
          <a:ln w="9525">
            <a:solidFill>
              <a:schemeClr val="tx1"/>
            </a:solidFill>
            <a:miter lim="800000"/>
            <a:headEnd/>
            <a:tailEnd/>
          </a:ln>
          <a:effectLst/>
        </p:spPr>
        <p:txBody>
          <a:bodyPr vert="eaVert" wrap="none" anchor="ctr"/>
          <a:lstStyle/>
          <a:p>
            <a:pPr algn="ctr"/>
            <a:endParaRPr lang="en-US">
              <a:latin typeface="Times New Roman" charset="0"/>
            </a:endParaRPr>
          </a:p>
        </p:txBody>
      </p:sp>
      <p:sp>
        <p:nvSpPr>
          <p:cNvPr id="112647" name="Text Box 7"/>
          <p:cNvSpPr txBox="1">
            <a:spLocks noChangeArrowheads="1"/>
          </p:cNvSpPr>
          <p:nvPr/>
        </p:nvSpPr>
        <p:spPr bwMode="auto">
          <a:xfrm rot="-5401301">
            <a:off x="-769143" y="2826543"/>
            <a:ext cx="2971800" cy="519113"/>
          </a:xfrm>
          <a:prstGeom prst="rect">
            <a:avLst/>
          </a:prstGeom>
          <a:noFill/>
          <a:ln w="9525">
            <a:noFill/>
            <a:miter lim="800000"/>
            <a:headEnd/>
            <a:tailEnd/>
          </a:ln>
          <a:effectLst/>
        </p:spPr>
        <p:txBody>
          <a:bodyPr>
            <a:spAutoFit/>
          </a:bodyPr>
          <a:lstStyle/>
          <a:p>
            <a:pPr algn="ctr">
              <a:spcBef>
                <a:spcPct val="50000"/>
              </a:spcBef>
            </a:pPr>
            <a:r>
              <a:rPr lang="en-US" sz="2800">
                <a:latin typeface="Times New Roman" charset="0"/>
              </a:rPr>
              <a:t>Student Disrupts</a:t>
            </a:r>
          </a:p>
        </p:txBody>
      </p:sp>
      <p:sp>
        <p:nvSpPr>
          <p:cNvPr id="112652" name="AutoShape 12"/>
          <p:cNvSpPr>
            <a:spLocks noChangeArrowheads="1"/>
          </p:cNvSpPr>
          <p:nvPr/>
        </p:nvSpPr>
        <p:spPr bwMode="auto">
          <a:xfrm>
            <a:off x="1752600" y="1600200"/>
            <a:ext cx="2667000" cy="990600"/>
          </a:xfrm>
          <a:prstGeom prst="roundRect">
            <a:avLst>
              <a:gd name="adj" fmla="val 16667"/>
            </a:avLst>
          </a:prstGeom>
          <a:solidFill>
            <a:srgbClr val="E8D5FF"/>
          </a:solidFill>
          <a:ln w="9525">
            <a:solidFill>
              <a:schemeClr val="tx1"/>
            </a:solidFill>
            <a:miter lim="800000"/>
            <a:headEnd/>
            <a:tailEnd/>
          </a:ln>
          <a:effectLst/>
        </p:spPr>
        <p:txBody>
          <a:bodyPr wrap="none" anchor="ctr"/>
          <a:lstStyle/>
          <a:p>
            <a:pPr algn="ctr"/>
            <a:r>
              <a:rPr lang="en-US" sz="2000">
                <a:latin typeface="Times New Roman" charset="0"/>
              </a:rPr>
              <a:t>The Student</a:t>
            </a:r>
          </a:p>
          <a:p>
            <a:pPr algn="ctr"/>
            <a:r>
              <a:rPr lang="en-US" sz="2000">
                <a:latin typeface="Times New Roman" charset="0"/>
              </a:rPr>
              <a:t> Is Questioned</a:t>
            </a:r>
          </a:p>
        </p:txBody>
      </p:sp>
      <p:sp>
        <p:nvSpPr>
          <p:cNvPr id="112653" name="AutoShape 13"/>
          <p:cNvSpPr>
            <a:spLocks noChangeArrowheads="1"/>
          </p:cNvSpPr>
          <p:nvPr/>
        </p:nvSpPr>
        <p:spPr bwMode="auto">
          <a:xfrm>
            <a:off x="1752600" y="3276600"/>
            <a:ext cx="2590800" cy="1219200"/>
          </a:xfrm>
          <a:prstGeom prst="roundRect">
            <a:avLst>
              <a:gd name="adj" fmla="val 16667"/>
            </a:avLst>
          </a:prstGeom>
          <a:solidFill>
            <a:srgbClr val="E8D5FF"/>
          </a:solidFill>
          <a:ln w="9525">
            <a:solidFill>
              <a:schemeClr val="tx1"/>
            </a:solidFill>
            <a:miter lim="800000"/>
            <a:headEnd/>
            <a:tailEnd/>
          </a:ln>
          <a:effectLst/>
        </p:spPr>
        <p:txBody>
          <a:bodyPr wrap="none" anchor="ctr"/>
          <a:lstStyle/>
          <a:p>
            <a:pPr algn="ctr"/>
            <a:r>
              <a:rPr lang="en-US" sz="2000">
                <a:latin typeface="Times New Roman" charset="0"/>
              </a:rPr>
              <a:t>The Student</a:t>
            </a:r>
          </a:p>
          <a:p>
            <a:pPr algn="ctr"/>
            <a:r>
              <a:rPr lang="en-US" sz="2000">
                <a:latin typeface="Times New Roman" charset="0"/>
              </a:rPr>
              <a:t> Is Sent To</a:t>
            </a:r>
          </a:p>
          <a:p>
            <a:pPr algn="ctr"/>
            <a:r>
              <a:rPr lang="en-US" sz="2000">
                <a:latin typeface="Times New Roman" charset="0"/>
              </a:rPr>
              <a:t>RTC</a:t>
            </a:r>
          </a:p>
        </p:txBody>
      </p:sp>
      <p:sp>
        <p:nvSpPr>
          <p:cNvPr id="112654" name="AutoShape 14"/>
          <p:cNvSpPr>
            <a:spLocks noChangeArrowheads="1"/>
          </p:cNvSpPr>
          <p:nvPr/>
        </p:nvSpPr>
        <p:spPr bwMode="auto">
          <a:xfrm>
            <a:off x="1752600" y="5105400"/>
            <a:ext cx="2438400" cy="1524000"/>
          </a:xfrm>
          <a:prstGeom prst="roundRect">
            <a:avLst>
              <a:gd name="adj" fmla="val 16667"/>
            </a:avLst>
          </a:prstGeom>
          <a:solidFill>
            <a:srgbClr val="E8D5FF"/>
          </a:solidFill>
          <a:ln w="9525">
            <a:solidFill>
              <a:schemeClr val="tx1"/>
            </a:solidFill>
            <a:miter lim="800000"/>
            <a:headEnd/>
            <a:tailEnd/>
          </a:ln>
          <a:effectLst/>
        </p:spPr>
        <p:txBody>
          <a:bodyPr wrap="none" anchor="ctr"/>
          <a:lstStyle/>
          <a:p>
            <a:pPr algn="ctr"/>
            <a:r>
              <a:rPr lang="en-US" sz="2000">
                <a:latin typeface="Times New Roman" charset="0"/>
              </a:rPr>
              <a:t>The Student </a:t>
            </a:r>
          </a:p>
          <a:p>
            <a:pPr algn="ctr"/>
            <a:r>
              <a:rPr lang="en-US" sz="2000">
                <a:latin typeface="Times New Roman" charset="0"/>
              </a:rPr>
              <a:t>Writes</a:t>
            </a:r>
          </a:p>
          <a:p>
            <a:pPr algn="ctr"/>
            <a:r>
              <a:rPr lang="en-US" sz="2000">
                <a:latin typeface="Times New Roman" charset="0"/>
              </a:rPr>
              <a:t>A Plan With </a:t>
            </a:r>
          </a:p>
          <a:p>
            <a:pPr algn="ctr"/>
            <a:r>
              <a:rPr lang="en-US" sz="2000">
                <a:latin typeface="Times New Roman" charset="0"/>
              </a:rPr>
              <a:t>RTC teacher</a:t>
            </a:r>
            <a:endParaRPr lang="en-US">
              <a:latin typeface="Times New Roman" charset="0"/>
            </a:endParaRPr>
          </a:p>
        </p:txBody>
      </p:sp>
      <p:sp>
        <p:nvSpPr>
          <p:cNvPr id="112655" name="AutoShape 15"/>
          <p:cNvSpPr>
            <a:spLocks noChangeArrowheads="1"/>
          </p:cNvSpPr>
          <p:nvPr/>
        </p:nvSpPr>
        <p:spPr bwMode="auto">
          <a:xfrm>
            <a:off x="5029200" y="3581400"/>
            <a:ext cx="2743200" cy="1371600"/>
          </a:xfrm>
          <a:prstGeom prst="roundRect">
            <a:avLst>
              <a:gd name="adj" fmla="val 16667"/>
            </a:avLst>
          </a:prstGeom>
          <a:solidFill>
            <a:srgbClr val="E8D5FF"/>
          </a:solidFill>
          <a:ln w="9525">
            <a:solidFill>
              <a:schemeClr val="tx1"/>
            </a:solidFill>
            <a:miter lim="800000"/>
            <a:headEnd/>
            <a:tailEnd/>
          </a:ln>
          <a:effectLst/>
        </p:spPr>
        <p:txBody>
          <a:bodyPr wrap="none" anchor="ctr"/>
          <a:lstStyle/>
          <a:p>
            <a:pPr algn="ctr"/>
            <a:r>
              <a:rPr lang="en-US" sz="2000">
                <a:latin typeface="Times New Roman" charset="0"/>
              </a:rPr>
              <a:t>The Student Negotiates</a:t>
            </a:r>
          </a:p>
          <a:p>
            <a:pPr algn="ctr"/>
            <a:r>
              <a:rPr lang="en-US" sz="2000">
                <a:latin typeface="Times New Roman" charset="0"/>
              </a:rPr>
              <a:t>The Plan With</a:t>
            </a:r>
          </a:p>
          <a:p>
            <a:pPr algn="ctr"/>
            <a:r>
              <a:rPr lang="en-US" sz="2000">
                <a:latin typeface="Times New Roman" charset="0"/>
              </a:rPr>
              <a:t>The Teacher and Returns </a:t>
            </a:r>
          </a:p>
          <a:p>
            <a:pPr algn="ctr"/>
            <a:r>
              <a:rPr lang="en-US" sz="2000">
                <a:latin typeface="Times New Roman" charset="0"/>
              </a:rPr>
              <a:t>To Class</a:t>
            </a:r>
          </a:p>
        </p:txBody>
      </p:sp>
      <p:sp>
        <p:nvSpPr>
          <p:cNvPr id="112656" name="AutoShape 16"/>
          <p:cNvSpPr>
            <a:spLocks noChangeArrowheads="1"/>
          </p:cNvSpPr>
          <p:nvPr/>
        </p:nvSpPr>
        <p:spPr bwMode="auto">
          <a:xfrm>
            <a:off x="5105400" y="1600200"/>
            <a:ext cx="2438400" cy="1371600"/>
          </a:xfrm>
          <a:prstGeom prst="roundRect">
            <a:avLst>
              <a:gd name="adj" fmla="val 16667"/>
            </a:avLst>
          </a:prstGeom>
          <a:solidFill>
            <a:srgbClr val="E8D5FF"/>
          </a:solidFill>
          <a:ln w="9525">
            <a:solidFill>
              <a:schemeClr val="tx1"/>
            </a:solidFill>
            <a:miter lim="800000"/>
            <a:headEnd/>
            <a:tailEnd/>
          </a:ln>
          <a:effectLst/>
        </p:spPr>
        <p:txBody>
          <a:bodyPr wrap="none" anchor="ctr"/>
          <a:lstStyle/>
          <a:p>
            <a:pPr algn="ctr"/>
            <a:r>
              <a:rPr lang="en-US">
                <a:latin typeface="Times New Roman" charset="0"/>
              </a:rPr>
              <a:t>An Intervention </a:t>
            </a:r>
          </a:p>
          <a:p>
            <a:pPr algn="ctr"/>
            <a:r>
              <a:rPr lang="en-US">
                <a:latin typeface="Times New Roman" charset="0"/>
              </a:rPr>
              <a:t>Team Gets</a:t>
            </a:r>
          </a:p>
          <a:p>
            <a:pPr algn="ctr"/>
            <a:r>
              <a:rPr lang="en-US">
                <a:latin typeface="Times New Roman" charset="0"/>
              </a:rPr>
              <a:t>Involved</a:t>
            </a:r>
          </a:p>
        </p:txBody>
      </p:sp>
      <p:sp>
        <p:nvSpPr>
          <p:cNvPr id="112658" name="AutoShape 18"/>
          <p:cNvSpPr>
            <a:spLocks noChangeArrowheads="1"/>
          </p:cNvSpPr>
          <p:nvPr/>
        </p:nvSpPr>
        <p:spPr bwMode="auto">
          <a:xfrm rot="106301">
            <a:off x="3886200" y="2133600"/>
            <a:ext cx="685800" cy="685800"/>
          </a:xfrm>
          <a:prstGeom prst="smileyFace">
            <a:avLst>
              <a:gd name="adj" fmla="val 4653"/>
            </a:avLst>
          </a:prstGeom>
          <a:solidFill>
            <a:srgbClr val="FBE37D"/>
          </a:solidFill>
          <a:ln w="9525">
            <a:solidFill>
              <a:schemeClr val="tx1"/>
            </a:solidFill>
            <a:miter lim="800000"/>
            <a:headEnd/>
            <a:tailEnd/>
          </a:ln>
          <a:effectLst/>
        </p:spPr>
        <p:txBody>
          <a:bodyPr wrap="none" anchor="ctr"/>
          <a:lstStyle/>
          <a:p>
            <a:endParaRPr lang="en-AU"/>
          </a:p>
        </p:txBody>
      </p:sp>
      <p:sp>
        <p:nvSpPr>
          <p:cNvPr id="112659" name="AutoShape 19"/>
          <p:cNvSpPr>
            <a:spLocks noChangeArrowheads="1"/>
          </p:cNvSpPr>
          <p:nvPr/>
        </p:nvSpPr>
        <p:spPr bwMode="auto">
          <a:xfrm rot="159604">
            <a:off x="7086600" y="4572000"/>
            <a:ext cx="685800" cy="685800"/>
          </a:xfrm>
          <a:prstGeom prst="smileyFace">
            <a:avLst>
              <a:gd name="adj" fmla="val 4653"/>
            </a:avLst>
          </a:prstGeom>
          <a:solidFill>
            <a:srgbClr val="FBE37D"/>
          </a:solidFill>
          <a:ln w="9525">
            <a:solidFill>
              <a:schemeClr val="tx1"/>
            </a:solidFill>
            <a:miter lim="800000"/>
            <a:headEnd/>
            <a:tailEnd/>
          </a:ln>
          <a:effectLst/>
        </p:spPr>
        <p:txBody>
          <a:bodyPr wrap="none" anchor="ctr"/>
          <a:lstStyle/>
          <a:p>
            <a:endParaRPr lang="en-AU"/>
          </a:p>
        </p:txBody>
      </p:sp>
      <p:sp>
        <p:nvSpPr>
          <p:cNvPr id="112660" name="AutoShape 20"/>
          <p:cNvSpPr>
            <a:spLocks noChangeArrowheads="1"/>
          </p:cNvSpPr>
          <p:nvPr/>
        </p:nvSpPr>
        <p:spPr bwMode="auto">
          <a:xfrm rot="155239">
            <a:off x="7010400" y="2514600"/>
            <a:ext cx="685800" cy="685800"/>
          </a:xfrm>
          <a:prstGeom prst="smileyFace">
            <a:avLst>
              <a:gd name="adj" fmla="val 4653"/>
            </a:avLst>
          </a:prstGeom>
          <a:solidFill>
            <a:srgbClr val="FBE37D"/>
          </a:solidFill>
          <a:ln w="9525">
            <a:solidFill>
              <a:schemeClr val="tx1"/>
            </a:solidFill>
            <a:miter lim="800000"/>
            <a:headEnd/>
            <a:tailEnd/>
          </a:ln>
          <a:effectLst/>
        </p:spPr>
        <p:txBody>
          <a:bodyPr wrap="none" anchor="ctr"/>
          <a:lstStyle/>
          <a:p>
            <a:endParaRPr lang="en-AU"/>
          </a:p>
        </p:txBody>
      </p:sp>
      <p:sp>
        <p:nvSpPr>
          <p:cNvPr id="112661" name="AutoShape 21"/>
          <p:cNvSpPr>
            <a:spLocks noChangeArrowheads="1"/>
          </p:cNvSpPr>
          <p:nvPr/>
        </p:nvSpPr>
        <p:spPr bwMode="auto">
          <a:xfrm>
            <a:off x="2895600" y="2590800"/>
            <a:ext cx="381000" cy="685800"/>
          </a:xfrm>
          <a:prstGeom prst="downArrow">
            <a:avLst>
              <a:gd name="adj1" fmla="val 50000"/>
              <a:gd name="adj2" fmla="val 45000"/>
            </a:avLst>
          </a:prstGeom>
          <a:solidFill>
            <a:schemeClr val="accent1"/>
          </a:solidFill>
          <a:ln w="9525">
            <a:solidFill>
              <a:schemeClr val="tx1"/>
            </a:solidFill>
            <a:miter lim="800000"/>
            <a:headEnd/>
            <a:tailEnd/>
          </a:ln>
          <a:effectLst/>
        </p:spPr>
        <p:txBody>
          <a:bodyPr wrap="none" anchor="ctr"/>
          <a:lstStyle/>
          <a:p>
            <a:endParaRPr lang="en-AU"/>
          </a:p>
        </p:txBody>
      </p:sp>
      <p:sp>
        <p:nvSpPr>
          <p:cNvPr id="112662" name="AutoShape 22"/>
          <p:cNvSpPr>
            <a:spLocks noChangeArrowheads="1"/>
          </p:cNvSpPr>
          <p:nvPr/>
        </p:nvSpPr>
        <p:spPr bwMode="auto">
          <a:xfrm>
            <a:off x="2895600" y="4495800"/>
            <a:ext cx="381000" cy="609600"/>
          </a:xfrm>
          <a:prstGeom prst="downArrow">
            <a:avLst>
              <a:gd name="adj1" fmla="val 50000"/>
              <a:gd name="adj2" fmla="val 40000"/>
            </a:avLst>
          </a:prstGeom>
          <a:solidFill>
            <a:schemeClr val="accent1"/>
          </a:solidFill>
          <a:ln w="9525">
            <a:solidFill>
              <a:schemeClr val="tx1"/>
            </a:solidFill>
            <a:miter lim="800000"/>
            <a:headEnd/>
            <a:tailEnd/>
          </a:ln>
          <a:effectLst/>
        </p:spPr>
        <p:txBody>
          <a:bodyPr wrap="none" anchor="ctr"/>
          <a:lstStyle/>
          <a:p>
            <a:endParaRPr lang="en-AU"/>
          </a:p>
        </p:txBody>
      </p:sp>
      <p:sp>
        <p:nvSpPr>
          <p:cNvPr id="112663" name="AutoShape 23"/>
          <p:cNvSpPr>
            <a:spLocks noChangeArrowheads="1"/>
          </p:cNvSpPr>
          <p:nvPr/>
        </p:nvSpPr>
        <p:spPr bwMode="auto">
          <a:xfrm rot="-8356960">
            <a:off x="4495800" y="4800600"/>
            <a:ext cx="457200" cy="768350"/>
          </a:xfrm>
          <a:prstGeom prst="downArrow">
            <a:avLst>
              <a:gd name="adj1" fmla="val 35556"/>
              <a:gd name="adj2" fmla="val 63721"/>
            </a:avLst>
          </a:prstGeom>
          <a:solidFill>
            <a:schemeClr val="accent1"/>
          </a:solidFill>
          <a:ln w="9525">
            <a:solidFill>
              <a:schemeClr val="tx1"/>
            </a:solidFill>
            <a:miter lim="800000"/>
            <a:headEnd/>
            <a:tailEnd/>
          </a:ln>
          <a:effectLst/>
        </p:spPr>
        <p:txBody>
          <a:bodyPr wrap="none" anchor="ctr"/>
          <a:lstStyle/>
          <a:p>
            <a:endParaRPr lang="en-AU"/>
          </a:p>
        </p:txBody>
      </p:sp>
      <p:sp>
        <p:nvSpPr>
          <p:cNvPr id="112665" name="AutoShape 25"/>
          <p:cNvSpPr>
            <a:spLocks noChangeArrowheads="1"/>
          </p:cNvSpPr>
          <p:nvPr/>
        </p:nvSpPr>
        <p:spPr bwMode="auto">
          <a:xfrm rot="-5398622">
            <a:off x="1256507" y="1940718"/>
            <a:ext cx="457200" cy="531813"/>
          </a:xfrm>
          <a:prstGeom prst="downArrow">
            <a:avLst>
              <a:gd name="adj1" fmla="val 50000"/>
              <a:gd name="adj2" fmla="val 29080"/>
            </a:avLst>
          </a:prstGeom>
          <a:solidFill>
            <a:schemeClr val="accent1"/>
          </a:solidFill>
          <a:ln w="9525">
            <a:solidFill>
              <a:schemeClr val="tx1"/>
            </a:solidFill>
            <a:miter lim="800000"/>
            <a:headEnd/>
            <a:tailEnd/>
          </a:ln>
          <a:effectLst/>
        </p:spPr>
        <p:txBody>
          <a:bodyPr wrap="none" anchor="ctr"/>
          <a:lstStyle/>
          <a:p>
            <a:endParaRPr lang="en-AU"/>
          </a:p>
        </p:txBody>
      </p:sp>
      <p:sp>
        <p:nvSpPr>
          <p:cNvPr id="112666" name="AutoShape 26"/>
          <p:cNvSpPr>
            <a:spLocks noChangeArrowheads="1"/>
          </p:cNvSpPr>
          <p:nvPr/>
        </p:nvSpPr>
        <p:spPr bwMode="auto">
          <a:xfrm>
            <a:off x="5181600" y="5410200"/>
            <a:ext cx="609600" cy="609600"/>
          </a:xfrm>
          <a:prstGeom prst="smileyFace">
            <a:avLst>
              <a:gd name="adj" fmla="val 4653"/>
            </a:avLst>
          </a:prstGeom>
          <a:solidFill>
            <a:srgbClr val="FBE37D"/>
          </a:solidFill>
          <a:ln w="9525">
            <a:solidFill>
              <a:schemeClr val="tx1"/>
            </a:solidFill>
            <a:miter lim="800000"/>
            <a:headEnd/>
            <a:tailEnd/>
          </a:ln>
          <a:effectLst/>
        </p:spPr>
        <p:txBody>
          <a:bodyPr wrap="none" anchor="ctr"/>
          <a:lstStyle/>
          <a:p>
            <a:endParaRPr lang="en-AU"/>
          </a:p>
        </p:txBody>
      </p:sp>
      <p:sp>
        <p:nvSpPr>
          <p:cNvPr id="112667" name="Text Box 27"/>
          <p:cNvSpPr txBox="1">
            <a:spLocks noChangeArrowheads="1"/>
          </p:cNvSpPr>
          <p:nvPr/>
        </p:nvSpPr>
        <p:spPr bwMode="auto">
          <a:xfrm>
            <a:off x="5791200" y="5410200"/>
            <a:ext cx="2895600" cy="822325"/>
          </a:xfrm>
          <a:prstGeom prst="rect">
            <a:avLst/>
          </a:prstGeom>
          <a:noFill/>
          <a:ln w="9525">
            <a:noFill/>
            <a:miter lim="800000"/>
            <a:headEnd/>
            <a:tailEnd/>
          </a:ln>
          <a:effectLst/>
        </p:spPr>
        <p:txBody>
          <a:bodyPr>
            <a:spAutoFit/>
          </a:bodyPr>
          <a:lstStyle/>
          <a:p>
            <a:pPr>
              <a:spcBef>
                <a:spcPct val="50000"/>
              </a:spcBef>
            </a:pPr>
            <a:r>
              <a:rPr lang="en-US" b="1">
                <a:latin typeface="Times New Roman" charset="0"/>
              </a:rPr>
              <a:t>= Levels Where Success Can Occur</a:t>
            </a:r>
          </a:p>
        </p:txBody>
      </p:sp>
      <p:sp>
        <p:nvSpPr>
          <p:cNvPr id="112668" name="Text Box 28"/>
          <p:cNvSpPr txBox="1">
            <a:spLocks noChangeArrowheads="1"/>
          </p:cNvSpPr>
          <p:nvPr/>
        </p:nvSpPr>
        <p:spPr bwMode="auto">
          <a:xfrm>
            <a:off x="5867400" y="5791200"/>
            <a:ext cx="2667000" cy="457200"/>
          </a:xfrm>
          <a:prstGeom prst="rect">
            <a:avLst/>
          </a:prstGeom>
          <a:noFill/>
          <a:ln w="9525">
            <a:noFill/>
            <a:miter lim="800000"/>
            <a:headEnd/>
            <a:tailEnd/>
          </a:ln>
          <a:effectLst/>
        </p:spPr>
        <p:txBody>
          <a:bodyPr>
            <a:spAutoFit/>
          </a:bodyPr>
          <a:lstStyle/>
          <a:p>
            <a:pPr algn="ctr">
              <a:spcBef>
                <a:spcPct val="50000"/>
              </a:spcBef>
            </a:pPr>
            <a:endParaRPr lang="en-US">
              <a:latin typeface="Times New Roman" charset="0"/>
            </a:endParaRPr>
          </a:p>
        </p:txBody>
      </p:sp>
      <p:sp>
        <p:nvSpPr>
          <p:cNvPr id="112669" name="AutoShape 29"/>
          <p:cNvSpPr>
            <a:spLocks noChangeArrowheads="1"/>
          </p:cNvSpPr>
          <p:nvPr/>
        </p:nvSpPr>
        <p:spPr bwMode="auto">
          <a:xfrm>
            <a:off x="6248400" y="2971800"/>
            <a:ext cx="381000" cy="609600"/>
          </a:xfrm>
          <a:prstGeom prst="upArrow">
            <a:avLst>
              <a:gd name="adj1" fmla="val 50000"/>
              <a:gd name="adj2" fmla="val 40000"/>
            </a:avLst>
          </a:prstGeom>
          <a:solidFill>
            <a:schemeClr val="accent1"/>
          </a:solidFill>
          <a:ln w="9525">
            <a:solidFill>
              <a:schemeClr val="tx1"/>
            </a:solidFill>
            <a:miter lim="800000"/>
            <a:headEnd/>
            <a:tailEnd/>
          </a:ln>
          <a:effectLst/>
        </p:spPr>
        <p:txBody>
          <a:bodyPr wrap="none" anchor="ctr"/>
          <a:lstStyle/>
          <a:p>
            <a:endParaRPr lang="en-AU"/>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Frequent ‘Fliers’</a:t>
            </a:r>
            <a:endParaRPr lang="en-AU" dirty="0"/>
          </a:p>
        </p:txBody>
      </p:sp>
      <p:sp>
        <p:nvSpPr>
          <p:cNvPr id="3" name="Content Placeholder 2"/>
          <p:cNvSpPr>
            <a:spLocks noGrp="1"/>
          </p:cNvSpPr>
          <p:nvPr>
            <p:ph idx="1"/>
          </p:nvPr>
        </p:nvSpPr>
        <p:spPr/>
        <p:txBody>
          <a:bodyPr/>
          <a:lstStyle/>
          <a:p>
            <a:pPr>
              <a:lnSpc>
                <a:spcPct val="90000"/>
              </a:lnSpc>
            </a:pPr>
            <a:r>
              <a:rPr lang="en-AU" dirty="0" smtClean="0"/>
              <a:t>“Normally” come from dysfunctional family backgrounds</a:t>
            </a:r>
          </a:p>
          <a:p>
            <a:pPr>
              <a:lnSpc>
                <a:spcPct val="90000"/>
              </a:lnSpc>
            </a:pPr>
            <a:r>
              <a:rPr lang="en-AU" dirty="0" smtClean="0"/>
              <a:t>Almost universally have no close relationships with adults</a:t>
            </a:r>
          </a:p>
          <a:p>
            <a:pPr>
              <a:lnSpc>
                <a:spcPct val="90000"/>
              </a:lnSpc>
            </a:pPr>
            <a:r>
              <a:rPr lang="en-AU" dirty="0" smtClean="0"/>
              <a:t>Need to be trained and taught (they won’t have been trained in the first place)</a:t>
            </a:r>
          </a:p>
          <a:p>
            <a:pPr>
              <a:lnSpc>
                <a:spcPct val="90000"/>
              </a:lnSpc>
            </a:pPr>
            <a:r>
              <a:rPr lang="en-AU" dirty="0" smtClean="0"/>
              <a:t>Need relationships with adults; need to build trust</a:t>
            </a:r>
            <a:endParaRPr 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99404" y="142335"/>
            <a:ext cx="7330715" cy="4525963"/>
          </a:xfrm>
        </p:spPr>
        <p:txBody>
          <a:bodyPr/>
          <a:lstStyle/>
          <a:p>
            <a:pPr marL="609600" indent="-609600">
              <a:lnSpc>
                <a:spcPct val="90000"/>
              </a:lnSpc>
            </a:pPr>
            <a:r>
              <a:rPr lang="en-US" sz="2400" b="1" dirty="0" smtClean="0"/>
              <a:t>Developed during the early 1990’s.</a:t>
            </a:r>
          </a:p>
          <a:p>
            <a:pPr marL="609600" indent="-609600">
              <a:lnSpc>
                <a:spcPct val="90000"/>
              </a:lnSpc>
              <a:buNone/>
            </a:pPr>
            <a:endParaRPr lang="en-US" sz="2400" b="1" dirty="0" smtClean="0"/>
          </a:p>
          <a:p>
            <a:pPr marL="609600" indent="-609600">
              <a:lnSpc>
                <a:spcPct val="90000"/>
              </a:lnSpc>
            </a:pPr>
            <a:r>
              <a:rPr lang="en-US" sz="2400" b="1" dirty="0" smtClean="0"/>
              <a:t>Teaching children to respect the rights of others through responsible thinking </a:t>
            </a:r>
            <a:r>
              <a:rPr lang="en-US" sz="2400" b="1" dirty="0" smtClean="0"/>
              <a:t>–model based </a:t>
            </a:r>
            <a:r>
              <a:rPr lang="en-US" sz="2400" b="1" dirty="0" smtClean="0"/>
              <a:t>on the perceptual control theory. (Powers)</a:t>
            </a:r>
          </a:p>
          <a:p>
            <a:pPr marL="609600" indent="-609600">
              <a:lnSpc>
                <a:spcPct val="90000"/>
              </a:lnSpc>
              <a:buNone/>
            </a:pPr>
            <a:endParaRPr lang="en-US" sz="2400" b="1" dirty="0" smtClean="0"/>
          </a:p>
          <a:p>
            <a:pPr marL="609600" indent="-609600">
              <a:lnSpc>
                <a:spcPct val="90000"/>
              </a:lnSpc>
            </a:pPr>
            <a:r>
              <a:rPr lang="en-US" sz="2400" b="1" dirty="0" smtClean="0"/>
              <a:t>Teachers have the right to teach and students have the right to learn without being disrupted by another.</a:t>
            </a:r>
          </a:p>
          <a:p>
            <a:pPr marL="609600" indent="-609600">
              <a:lnSpc>
                <a:spcPct val="90000"/>
              </a:lnSpc>
            </a:pPr>
            <a:endParaRPr lang="en-US" sz="2400" b="1" dirty="0" smtClean="0"/>
          </a:p>
          <a:p>
            <a:pPr marL="609600" indent="-609600">
              <a:lnSpc>
                <a:spcPct val="90000"/>
              </a:lnSpc>
            </a:pPr>
            <a:r>
              <a:rPr lang="en-US" sz="2400" b="1" dirty="0" smtClean="0"/>
              <a:t>A school-wide system of discipline that involves </a:t>
            </a:r>
            <a:r>
              <a:rPr lang="en-US" sz="2400" b="1" dirty="0" smtClean="0">
                <a:solidFill>
                  <a:srgbClr val="FF0000"/>
                </a:solidFill>
              </a:rPr>
              <a:t>a questioning process, goal writing and negotiating by misbehaving students, and interventions when necessary.</a:t>
            </a:r>
          </a:p>
          <a:p>
            <a:pPr marL="609600" indent="-609600">
              <a:lnSpc>
                <a:spcPct val="90000"/>
              </a:lnSpc>
              <a:buNone/>
            </a:pPr>
            <a:endParaRPr lang="en-US" sz="2400" b="1" dirty="0" smtClean="0">
              <a:solidFill>
                <a:srgbClr val="FF0000"/>
              </a:solidFill>
            </a:endParaRPr>
          </a:p>
          <a:p>
            <a:pPr marL="609600" indent="-609600">
              <a:lnSpc>
                <a:spcPct val="90000"/>
              </a:lnSpc>
            </a:pPr>
            <a:r>
              <a:rPr lang="en-US" sz="2400" b="1" dirty="0" smtClean="0"/>
              <a:t>In order to work it needs to be embraced by the entire school.</a:t>
            </a:r>
          </a:p>
          <a:p>
            <a:endParaRPr lang="en-AU" dirty="0"/>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Quality Time – the key to a strong relationship</a:t>
            </a:r>
            <a:endParaRPr lang="en-AU" dirty="0"/>
          </a:p>
        </p:txBody>
      </p:sp>
      <p:sp>
        <p:nvSpPr>
          <p:cNvPr id="3" name="Content Placeholder 2"/>
          <p:cNvSpPr>
            <a:spLocks noGrp="1"/>
          </p:cNvSpPr>
          <p:nvPr>
            <p:ph idx="1"/>
          </p:nvPr>
        </p:nvSpPr>
        <p:spPr/>
        <p:txBody>
          <a:bodyPr/>
          <a:lstStyle/>
          <a:p>
            <a:r>
              <a:rPr lang="en-AU" sz="1600" dirty="0" smtClean="0"/>
              <a:t>‘...</a:t>
            </a:r>
            <a:r>
              <a:rPr lang="en-AU" sz="2000" i="1" dirty="0" smtClean="0"/>
              <a:t>quality time for the students by establishing relationships, which are essential to building their self worth and their belief in their ability to succeed, so that when there are problems or something goes wrong, they can learn of ways to think of how to turn things around. </a:t>
            </a:r>
          </a:p>
          <a:p>
            <a:pPr>
              <a:buNone/>
            </a:pPr>
            <a:r>
              <a:rPr lang="en-AU" sz="2000" i="1" dirty="0" smtClean="0"/>
              <a:t>	Often after three or four weeks of this quality time, I've seen students begin to change, I've seen smiles appear, they become happy and well-adjusted students, and all from this simple process of finding them a friend. What a great way to help these young students succeed.’</a:t>
            </a:r>
          </a:p>
          <a:p>
            <a:endParaRPr lang="en-AU" sz="1600" dirty="0" smtClean="0"/>
          </a:p>
          <a:p>
            <a:r>
              <a:rPr lang="en-AU" sz="1600" dirty="0" smtClean="0"/>
              <a:t>Vicki </a:t>
            </a:r>
            <a:r>
              <a:rPr lang="en-AU" sz="1600" dirty="0" err="1" smtClean="0"/>
              <a:t>Creekmore</a:t>
            </a:r>
            <a:r>
              <a:rPr lang="en-AU" sz="1600" dirty="0" smtClean="0"/>
              <a:t>, RTP Trainer and RTC Teacher </a:t>
            </a:r>
            <a:endParaRPr lang="en-AU" sz="1600" dirty="0"/>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Goal:</a:t>
            </a:r>
            <a:endParaRPr lang="en-AU" dirty="0"/>
          </a:p>
        </p:txBody>
      </p:sp>
      <p:sp>
        <p:nvSpPr>
          <p:cNvPr id="3" name="Content Placeholder 2"/>
          <p:cNvSpPr>
            <a:spLocks noGrp="1"/>
          </p:cNvSpPr>
          <p:nvPr>
            <p:ph idx="1"/>
          </p:nvPr>
        </p:nvSpPr>
        <p:spPr/>
        <p:txBody>
          <a:bodyPr/>
          <a:lstStyle/>
          <a:p>
            <a:r>
              <a:rPr lang="en-AU" dirty="0" smtClean="0"/>
              <a:t>Withdrawal is a tool to enable RTP to occur, not an end in itself</a:t>
            </a:r>
          </a:p>
          <a:p>
            <a:pPr>
              <a:buFont typeface="Wingdings" pitchFamily="2" charset="2"/>
              <a:buNone/>
            </a:pPr>
            <a:endParaRPr lang="en-AU" dirty="0" smtClean="0"/>
          </a:p>
          <a:p>
            <a:r>
              <a:rPr lang="en-AU" dirty="0" smtClean="0"/>
              <a:t>The goal is student training and retraining</a:t>
            </a:r>
            <a:endParaRPr lang="en-US" dirty="0" smtClean="0"/>
          </a:p>
          <a:p>
            <a:endParaRPr lang="en-AU"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2234242" y="220663"/>
            <a:ext cx="6879596" cy="1403350"/>
          </a:xfrm>
        </p:spPr>
        <p:txBody>
          <a:bodyPr/>
          <a:lstStyle/>
          <a:p>
            <a:pPr algn="ctr"/>
            <a:r>
              <a:rPr lang="en-US" dirty="0" smtClean="0"/>
              <a:t>Perceptual Control Theory</a:t>
            </a:r>
            <a:endParaRPr lang="en-US" dirty="0"/>
          </a:p>
        </p:txBody>
      </p:sp>
      <p:sp>
        <p:nvSpPr>
          <p:cNvPr id="87043" name="Rectangle 3"/>
          <p:cNvSpPr>
            <a:spLocks noGrp="1" noChangeArrowheads="1"/>
          </p:cNvSpPr>
          <p:nvPr>
            <p:ph type="body" idx="1"/>
          </p:nvPr>
        </p:nvSpPr>
        <p:spPr>
          <a:xfrm>
            <a:off x="2290763" y="1332782"/>
            <a:ext cx="6853237" cy="4525963"/>
          </a:xfrm>
        </p:spPr>
        <p:txBody>
          <a:bodyPr/>
          <a:lstStyle/>
          <a:p>
            <a:pPr>
              <a:lnSpc>
                <a:spcPct val="90000"/>
              </a:lnSpc>
            </a:pPr>
            <a:r>
              <a:rPr lang="en-US" sz="2400" dirty="0"/>
              <a:t>Developed by William T. Powers in the 1950’s</a:t>
            </a:r>
            <a:r>
              <a:rPr lang="en-US" sz="2400" dirty="0" smtClean="0"/>
              <a:t>.</a:t>
            </a:r>
          </a:p>
          <a:p>
            <a:pPr>
              <a:lnSpc>
                <a:spcPct val="90000"/>
              </a:lnSpc>
            </a:pPr>
            <a:r>
              <a:rPr lang="en-US" sz="2400" dirty="0" smtClean="0"/>
              <a:t>Perceptual system – receive and interpret signals from our environment and make meaning</a:t>
            </a:r>
            <a:endParaRPr lang="en-US" sz="2400" dirty="0"/>
          </a:p>
          <a:p>
            <a:pPr>
              <a:lnSpc>
                <a:spcPct val="90000"/>
              </a:lnSpc>
            </a:pPr>
            <a:r>
              <a:rPr lang="en-US" sz="2400" dirty="0"/>
              <a:t>PCT is about the inborn nature of human beings </a:t>
            </a:r>
            <a:r>
              <a:rPr lang="en-US" sz="2400" dirty="0" smtClean="0"/>
              <a:t>to control </a:t>
            </a:r>
            <a:r>
              <a:rPr lang="en-US" sz="2400" dirty="0"/>
              <a:t>themselves, and are inherently in charge of what happens to themselves. </a:t>
            </a:r>
          </a:p>
          <a:p>
            <a:pPr>
              <a:lnSpc>
                <a:spcPct val="90000"/>
              </a:lnSpc>
            </a:pPr>
            <a:r>
              <a:rPr lang="en-US" sz="2400" dirty="0"/>
              <a:t>Discipline, under this theory, is not one person trying to force another into behaving right. It is an individual (the student) trying to make personal sense of standards, goals, and relationships with other people. </a:t>
            </a:r>
            <a:endParaRPr lang="en-US" sz="2400" dirty="0" smtClean="0"/>
          </a:p>
          <a:p>
            <a:pPr>
              <a:lnSpc>
                <a:spcPct val="90000"/>
              </a:lnSpc>
            </a:pPr>
            <a:r>
              <a:rPr lang="en-US" sz="2400" dirty="0" smtClean="0"/>
              <a:t>Based </a:t>
            </a:r>
            <a:r>
              <a:rPr lang="en-US" sz="2400" dirty="0"/>
              <a:t>on the idea that different systematic levels control our actions. </a:t>
            </a:r>
          </a:p>
          <a:p>
            <a:pPr>
              <a:lnSpc>
                <a:spcPct val="90000"/>
              </a:lnSpc>
            </a:pPr>
            <a:endParaRPr lang="en-US" sz="2400"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solidFill>
                  <a:srgbClr val="000000"/>
                </a:solidFill>
                <a:cs typeface="Times New Roman" charset="0"/>
              </a:rPr>
              <a:t>	</a:t>
            </a:r>
            <a:r>
              <a:rPr lang="en-US" b="1" dirty="0" smtClean="0">
                <a:solidFill>
                  <a:srgbClr val="000000"/>
                </a:solidFill>
                <a:cs typeface="Times New Roman" charset="0"/>
              </a:rPr>
              <a:t>Each of us is endowed with a fascinating perceptual system that is designed to make sense of our environment so we can build a satisfying life. </a:t>
            </a:r>
          </a:p>
          <a:p>
            <a:pPr>
              <a:buNone/>
            </a:pPr>
            <a:r>
              <a:rPr lang="en-US" b="1" dirty="0" smtClean="0">
                <a:solidFill>
                  <a:srgbClr val="000000"/>
                </a:solidFill>
                <a:cs typeface="Times New Roman" charset="0"/>
              </a:rPr>
              <a:t>	We fashion the meaning that we create through various systematic levels.</a:t>
            </a:r>
            <a:endParaRPr lang="en-AU"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6325" y="274638"/>
            <a:ext cx="7848300" cy="1143000"/>
          </a:xfrm>
        </p:spPr>
        <p:txBody>
          <a:bodyPr/>
          <a:lstStyle/>
          <a:p>
            <a:r>
              <a:rPr lang="en-US" b="1" dirty="0" smtClean="0">
                <a:solidFill>
                  <a:srgbClr val="000000"/>
                </a:solidFill>
                <a:latin typeface="Verdana" pitchFamily="34" charset="0"/>
                <a:cs typeface="Times New Roman" charset="0"/>
              </a:rPr>
              <a:t>Systems Concepts Level</a:t>
            </a:r>
            <a:endParaRPr lang="en-AU" dirty="0"/>
          </a:p>
        </p:txBody>
      </p:sp>
      <p:sp>
        <p:nvSpPr>
          <p:cNvPr id="3" name="Content Placeholder 2"/>
          <p:cNvSpPr>
            <a:spLocks noGrp="1"/>
          </p:cNvSpPr>
          <p:nvPr>
            <p:ph idx="1"/>
          </p:nvPr>
        </p:nvSpPr>
        <p:spPr>
          <a:xfrm>
            <a:off x="1804658" y="1324155"/>
            <a:ext cx="7339342" cy="4525963"/>
          </a:xfrm>
        </p:spPr>
        <p:txBody>
          <a:bodyPr/>
          <a:lstStyle/>
          <a:p>
            <a:r>
              <a:rPr lang="en-US" dirty="0" smtClean="0">
                <a:solidFill>
                  <a:srgbClr val="000000"/>
                </a:solidFill>
                <a:latin typeface="Verdana" pitchFamily="34" charset="0"/>
                <a:cs typeface="Times New Roman" charset="0"/>
              </a:rPr>
              <a:t>From this level flow all of the </a:t>
            </a:r>
            <a:r>
              <a:rPr lang="en-US" dirty="0" smtClean="0">
                <a:solidFill>
                  <a:srgbClr val="FF0000"/>
                </a:solidFill>
                <a:latin typeface="Verdana" pitchFamily="34" charset="0"/>
                <a:cs typeface="Times New Roman" charset="0"/>
              </a:rPr>
              <a:t>standards and structures </a:t>
            </a:r>
            <a:r>
              <a:rPr lang="en-US" dirty="0" smtClean="0">
                <a:solidFill>
                  <a:srgbClr val="000000"/>
                </a:solidFill>
                <a:latin typeface="Verdana" pitchFamily="34" charset="0"/>
                <a:cs typeface="Times New Roman" charset="0"/>
              </a:rPr>
              <a:t>we create to have satisfying lives. This is the level </a:t>
            </a:r>
            <a:r>
              <a:rPr lang="en-US" dirty="0" smtClean="0">
                <a:solidFill>
                  <a:srgbClr val="FF0000"/>
                </a:solidFill>
                <a:latin typeface="Verdana" pitchFamily="34" charset="0"/>
                <a:cs typeface="Times New Roman" charset="0"/>
              </a:rPr>
              <a:t>where we look within ourselves and establish the way we want to be, how we want to see ourselves as persons, and the kinds of values and beliefs that we believe will bring us happiness.</a:t>
            </a:r>
            <a:endParaRPr lang="en-AU" dirty="0">
              <a:solidFill>
                <a:srgbClr val="FF0000"/>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way you want to be</a:t>
            </a:r>
            <a:endParaRPr lang="en-AU" dirty="0"/>
          </a:p>
        </p:txBody>
      </p:sp>
      <p:sp>
        <p:nvSpPr>
          <p:cNvPr id="3" name="Content Placeholder 2"/>
          <p:cNvSpPr>
            <a:spLocks noGrp="1"/>
          </p:cNvSpPr>
          <p:nvPr>
            <p:ph idx="1"/>
          </p:nvPr>
        </p:nvSpPr>
        <p:spPr/>
        <p:txBody>
          <a:bodyPr/>
          <a:lstStyle/>
          <a:p>
            <a:r>
              <a:rPr lang="en-AU" dirty="0" smtClean="0"/>
              <a:t>Reflect on the way you see yourself as a teacher </a:t>
            </a:r>
          </a:p>
          <a:p>
            <a:r>
              <a:rPr lang="en-AU" dirty="0" smtClean="0"/>
              <a:t>What values and beliefs will bring you happiness in this role?</a:t>
            </a:r>
          </a:p>
          <a:p>
            <a:endParaRPr lang="en-AU" dirty="0" smtClean="0"/>
          </a:p>
          <a:p>
            <a:r>
              <a:rPr lang="en-AU" dirty="0" smtClean="0"/>
              <a:t>Share</a:t>
            </a:r>
          </a:p>
          <a:p>
            <a:endParaRPr lang="en-AU"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0000"/>
                </a:solidFill>
                <a:latin typeface="Verdana" pitchFamily="34" charset="0"/>
                <a:cs typeface="Times New Roman" charset="0"/>
              </a:rPr>
              <a:t>Principles Level:</a:t>
            </a:r>
            <a:endParaRPr lang="en-AU" dirty="0"/>
          </a:p>
        </p:txBody>
      </p:sp>
      <p:sp>
        <p:nvSpPr>
          <p:cNvPr id="3" name="Content Placeholder 2"/>
          <p:cNvSpPr>
            <a:spLocks noGrp="1"/>
          </p:cNvSpPr>
          <p:nvPr>
            <p:ph idx="1"/>
          </p:nvPr>
        </p:nvSpPr>
        <p:spPr/>
        <p:txBody>
          <a:bodyPr/>
          <a:lstStyle/>
          <a:p>
            <a:r>
              <a:rPr lang="en-US" sz="2800" dirty="0" smtClean="0">
                <a:solidFill>
                  <a:srgbClr val="000000"/>
                </a:solidFill>
                <a:latin typeface="Verdana" pitchFamily="34" charset="0"/>
                <a:cs typeface="Times New Roman" charset="0"/>
              </a:rPr>
              <a:t>Once we have established how we want to be, it naturally follows that we need to </a:t>
            </a:r>
            <a:r>
              <a:rPr lang="en-US" sz="2800" dirty="0" smtClean="0">
                <a:solidFill>
                  <a:srgbClr val="FF0000"/>
                </a:solidFill>
                <a:latin typeface="Verdana" pitchFamily="34" charset="0"/>
                <a:cs typeface="Times New Roman" charset="0"/>
              </a:rPr>
              <a:t>set parameters that define our goals</a:t>
            </a:r>
            <a:r>
              <a:rPr lang="en-US" sz="2800" dirty="0" smtClean="0">
                <a:solidFill>
                  <a:srgbClr val="000000"/>
                </a:solidFill>
                <a:latin typeface="Verdana" pitchFamily="34" charset="0"/>
                <a:cs typeface="Times New Roman" charset="0"/>
              </a:rPr>
              <a:t>. </a:t>
            </a:r>
          </a:p>
          <a:p>
            <a:r>
              <a:rPr lang="en-US" sz="2800" dirty="0" smtClean="0">
                <a:solidFill>
                  <a:srgbClr val="000000"/>
                </a:solidFill>
                <a:latin typeface="Verdana" pitchFamily="34" charset="0"/>
                <a:cs typeface="Times New Roman" charset="0"/>
              </a:rPr>
              <a:t>The Principles level is where we set our </a:t>
            </a:r>
            <a:r>
              <a:rPr lang="en-US" sz="2800" dirty="0" smtClean="0">
                <a:solidFill>
                  <a:srgbClr val="FF0000"/>
                </a:solidFill>
                <a:latin typeface="Verdana" pitchFamily="34" charset="0"/>
                <a:cs typeface="Times New Roman" charset="0"/>
              </a:rPr>
              <a:t>priorities</a:t>
            </a:r>
            <a:r>
              <a:rPr lang="en-US" sz="2800" dirty="0" smtClean="0">
                <a:solidFill>
                  <a:srgbClr val="000000"/>
                </a:solidFill>
                <a:latin typeface="Verdana" pitchFamily="34" charset="0"/>
                <a:cs typeface="Times New Roman" charset="0"/>
              </a:rPr>
              <a:t> and the </a:t>
            </a:r>
            <a:r>
              <a:rPr lang="en-US" sz="2800" dirty="0" smtClean="0">
                <a:solidFill>
                  <a:srgbClr val="FF0000"/>
                </a:solidFill>
                <a:latin typeface="Verdana" pitchFamily="34" charset="0"/>
                <a:cs typeface="Times New Roman" charset="0"/>
              </a:rPr>
              <a:t>standards, criteria, and guidelines that establish boundaries</a:t>
            </a:r>
            <a:r>
              <a:rPr lang="en-US" sz="2800" dirty="0" smtClean="0">
                <a:solidFill>
                  <a:srgbClr val="000000"/>
                </a:solidFill>
                <a:latin typeface="Verdana" pitchFamily="34" charset="0"/>
                <a:cs typeface="Times New Roman" charset="0"/>
              </a:rPr>
              <a:t> on how we should live so as to reflect our </a:t>
            </a:r>
            <a:r>
              <a:rPr lang="en-US" sz="2800" dirty="0" smtClean="0">
                <a:solidFill>
                  <a:srgbClr val="FF0000"/>
                </a:solidFill>
                <a:latin typeface="Verdana" pitchFamily="34" charset="0"/>
                <a:cs typeface="Times New Roman" charset="0"/>
              </a:rPr>
              <a:t>values and beliefs</a:t>
            </a:r>
            <a:r>
              <a:rPr lang="en-US" sz="2800" dirty="0" smtClean="0">
                <a:solidFill>
                  <a:srgbClr val="000000"/>
                </a:solidFill>
                <a:latin typeface="Verdana" pitchFamily="34" charset="0"/>
                <a:cs typeface="Times New Roman" charset="0"/>
              </a:rPr>
              <a:t>.</a:t>
            </a:r>
            <a:endParaRPr lang="en-AU" sz="2800"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education-template-4">
  <a:themeElements>
    <a:clrScheme name="Office Theme 1">
      <a:dk1>
        <a:srgbClr val="000000"/>
      </a:dk1>
      <a:lt1>
        <a:srgbClr val="E0EAC5"/>
      </a:lt1>
      <a:dk2>
        <a:srgbClr val="000000"/>
      </a:dk2>
      <a:lt2>
        <a:srgbClr val="B2B2B2"/>
      </a:lt2>
      <a:accent1>
        <a:srgbClr val="C1FF05"/>
      </a:accent1>
      <a:accent2>
        <a:srgbClr val="B8CF7A"/>
      </a:accent2>
      <a:accent3>
        <a:srgbClr val="EDF3DF"/>
      </a:accent3>
      <a:accent4>
        <a:srgbClr val="000000"/>
      </a:accent4>
      <a:accent5>
        <a:srgbClr val="DDFFAA"/>
      </a:accent5>
      <a:accent6>
        <a:srgbClr val="A6BB6E"/>
      </a:accent6>
      <a:hlink>
        <a:srgbClr val="537500"/>
      </a:hlink>
      <a:folHlink>
        <a:srgbClr val="4B600B"/>
      </a:folHlink>
    </a:clrScheme>
    <a:fontScheme name="Office Them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E0EAC5"/>
        </a:lt1>
        <a:dk2>
          <a:srgbClr val="000000"/>
        </a:dk2>
        <a:lt2>
          <a:srgbClr val="B2B2B2"/>
        </a:lt2>
        <a:accent1>
          <a:srgbClr val="C1FF05"/>
        </a:accent1>
        <a:accent2>
          <a:srgbClr val="B8CF7A"/>
        </a:accent2>
        <a:accent3>
          <a:srgbClr val="EDF3DF"/>
        </a:accent3>
        <a:accent4>
          <a:srgbClr val="000000"/>
        </a:accent4>
        <a:accent5>
          <a:srgbClr val="DDFFAA"/>
        </a:accent5>
        <a:accent6>
          <a:srgbClr val="A6BB6E"/>
        </a:accent6>
        <a:hlink>
          <a:srgbClr val="537500"/>
        </a:hlink>
        <a:folHlink>
          <a:srgbClr val="4B600B"/>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E0EAC5"/>
        </a:lt1>
        <a:dk2>
          <a:srgbClr val="000000"/>
        </a:dk2>
        <a:lt2>
          <a:srgbClr val="B2B2B2"/>
        </a:lt2>
        <a:accent1>
          <a:srgbClr val="05FF88"/>
        </a:accent1>
        <a:accent2>
          <a:srgbClr val="F2FF05"/>
        </a:accent2>
        <a:accent3>
          <a:srgbClr val="EDF3DF"/>
        </a:accent3>
        <a:accent4>
          <a:srgbClr val="000000"/>
        </a:accent4>
        <a:accent5>
          <a:srgbClr val="AAFFC3"/>
        </a:accent5>
        <a:accent6>
          <a:srgbClr val="DBE704"/>
        </a:accent6>
        <a:hlink>
          <a:srgbClr val="006B39"/>
        </a:hlink>
        <a:folHlink>
          <a:srgbClr val="145234"/>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E0EAC5"/>
        </a:lt1>
        <a:dk2>
          <a:srgbClr val="000000"/>
        </a:dk2>
        <a:lt2>
          <a:srgbClr val="B2B2B2"/>
        </a:lt2>
        <a:accent1>
          <a:srgbClr val="C0FF05"/>
        </a:accent1>
        <a:accent2>
          <a:srgbClr val="FF2D05"/>
        </a:accent2>
        <a:accent3>
          <a:srgbClr val="EDF3DF"/>
        </a:accent3>
        <a:accent4>
          <a:srgbClr val="000000"/>
        </a:accent4>
        <a:accent5>
          <a:srgbClr val="DCFFAA"/>
        </a:accent5>
        <a:accent6>
          <a:srgbClr val="E72804"/>
        </a:accent6>
        <a:hlink>
          <a:srgbClr val="4E006B"/>
        </a:hlink>
        <a:folHlink>
          <a:srgbClr val="6B1000"/>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E0EAC5"/>
        </a:lt1>
        <a:dk2>
          <a:srgbClr val="000000"/>
        </a:dk2>
        <a:lt2>
          <a:srgbClr val="B2B2B2"/>
        </a:lt2>
        <a:accent1>
          <a:srgbClr val="FFAC05"/>
        </a:accent1>
        <a:accent2>
          <a:srgbClr val="0547FF"/>
        </a:accent2>
        <a:accent3>
          <a:srgbClr val="EDF3DF"/>
        </a:accent3>
        <a:accent4>
          <a:srgbClr val="000000"/>
        </a:accent4>
        <a:accent5>
          <a:srgbClr val="FFD2AA"/>
        </a:accent5>
        <a:accent6>
          <a:srgbClr val="043FE7"/>
        </a:accent6>
        <a:hlink>
          <a:srgbClr val="456B00"/>
        </a:hlink>
        <a:folHlink>
          <a:srgbClr val="750034"/>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B2B2B2"/>
        </a:lt2>
        <a:accent1>
          <a:srgbClr val="C1FF05"/>
        </a:accent1>
        <a:accent2>
          <a:srgbClr val="B8CF7A"/>
        </a:accent2>
        <a:accent3>
          <a:srgbClr val="FFFFFF"/>
        </a:accent3>
        <a:accent4>
          <a:srgbClr val="000000"/>
        </a:accent4>
        <a:accent5>
          <a:srgbClr val="DDFFAA"/>
        </a:accent5>
        <a:accent6>
          <a:srgbClr val="A6BB6E"/>
        </a:accent6>
        <a:hlink>
          <a:srgbClr val="537500"/>
        </a:hlink>
        <a:folHlink>
          <a:srgbClr val="4B600B"/>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B2B2B2"/>
        </a:lt2>
        <a:accent1>
          <a:srgbClr val="05FF88"/>
        </a:accent1>
        <a:accent2>
          <a:srgbClr val="F2FF05"/>
        </a:accent2>
        <a:accent3>
          <a:srgbClr val="FFFFFF"/>
        </a:accent3>
        <a:accent4>
          <a:srgbClr val="000000"/>
        </a:accent4>
        <a:accent5>
          <a:srgbClr val="AAFFC3"/>
        </a:accent5>
        <a:accent6>
          <a:srgbClr val="DBE704"/>
        </a:accent6>
        <a:hlink>
          <a:srgbClr val="006B39"/>
        </a:hlink>
        <a:folHlink>
          <a:srgbClr val="145234"/>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B2B2B2"/>
        </a:lt2>
        <a:accent1>
          <a:srgbClr val="C0FF05"/>
        </a:accent1>
        <a:accent2>
          <a:srgbClr val="FF2D05"/>
        </a:accent2>
        <a:accent3>
          <a:srgbClr val="FFFFFF"/>
        </a:accent3>
        <a:accent4>
          <a:srgbClr val="000000"/>
        </a:accent4>
        <a:accent5>
          <a:srgbClr val="DCFFAA"/>
        </a:accent5>
        <a:accent6>
          <a:srgbClr val="E72804"/>
        </a:accent6>
        <a:hlink>
          <a:srgbClr val="4E006B"/>
        </a:hlink>
        <a:folHlink>
          <a:srgbClr val="6B1000"/>
        </a:folHlink>
      </a:clrScheme>
      <a:clrMap bg1="lt1" tx1="dk1" bg2="lt2" tx2="dk2" accent1="accent1" accent2="accent2" accent3="accent3" accent4="accent4" accent5="accent5" accent6="accent6" hlink="hlink" folHlink="folHlink"/>
    </a:extraClrScheme>
    <a:extraClrScheme>
      <a:clrScheme name="Office Theme 8">
        <a:dk1>
          <a:srgbClr val="000000"/>
        </a:dk1>
        <a:lt1>
          <a:srgbClr val="FFFFFF"/>
        </a:lt1>
        <a:dk2>
          <a:srgbClr val="000000"/>
        </a:dk2>
        <a:lt2>
          <a:srgbClr val="B2B2B2"/>
        </a:lt2>
        <a:accent1>
          <a:srgbClr val="FFAC05"/>
        </a:accent1>
        <a:accent2>
          <a:srgbClr val="0547FF"/>
        </a:accent2>
        <a:accent3>
          <a:srgbClr val="FFFFFF"/>
        </a:accent3>
        <a:accent4>
          <a:srgbClr val="000000"/>
        </a:accent4>
        <a:accent5>
          <a:srgbClr val="FFD2AA"/>
        </a:accent5>
        <a:accent6>
          <a:srgbClr val="043FE7"/>
        </a:accent6>
        <a:hlink>
          <a:srgbClr val="456B00"/>
        </a:hlink>
        <a:folHlink>
          <a:srgbClr val="75003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education-template-4</Template>
  <TotalTime>282</TotalTime>
  <Words>2055</Words>
  <Application>Microsoft Office PowerPoint</Application>
  <PresentationFormat>On-screen Show (4:3)</PresentationFormat>
  <Paragraphs>254</Paragraphs>
  <Slides>41</Slides>
  <Notes>3</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education-template-4</vt:lpstr>
      <vt:lpstr>Reflection</vt:lpstr>
      <vt:lpstr>Assignment 2</vt:lpstr>
      <vt:lpstr>Responsible Thinking Process</vt:lpstr>
      <vt:lpstr>Slide 4</vt:lpstr>
      <vt:lpstr>Perceptual Control Theory</vt:lpstr>
      <vt:lpstr>Slide 6</vt:lpstr>
      <vt:lpstr>Systems Concepts Level</vt:lpstr>
      <vt:lpstr>The way you want to be</vt:lpstr>
      <vt:lpstr>Principles Level:</vt:lpstr>
      <vt:lpstr>Program Level:</vt:lpstr>
      <vt:lpstr>Reorganization:</vt:lpstr>
      <vt:lpstr>Slide 12</vt:lpstr>
      <vt:lpstr>With RTP:</vt:lpstr>
      <vt:lpstr>Ford (2006)</vt:lpstr>
      <vt:lpstr>But</vt:lpstr>
      <vt:lpstr>Think Pair Share</vt:lpstr>
      <vt:lpstr>RTP</vt:lpstr>
      <vt:lpstr>Slide 18</vt:lpstr>
      <vt:lpstr>RTP</vt:lpstr>
      <vt:lpstr>RTP</vt:lpstr>
      <vt:lpstr>Ask key questions</vt:lpstr>
      <vt:lpstr>The questions:</vt:lpstr>
      <vt:lpstr>Slide 23</vt:lpstr>
      <vt:lpstr>Who needs to be involved in order for RTP to work?</vt:lpstr>
      <vt:lpstr>Responsibilities:</vt:lpstr>
      <vt:lpstr>Slide 26</vt:lpstr>
      <vt:lpstr>Slide 27</vt:lpstr>
      <vt:lpstr>Slide 28</vt:lpstr>
      <vt:lpstr>The Questioning Phase</vt:lpstr>
      <vt:lpstr> Writing a Plan- An Important Task</vt:lpstr>
      <vt:lpstr>Example Referral To RTC</vt:lpstr>
      <vt:lpstr>Example Plan Form</vt:lpstr>
      <vt:lpstr>Negotiations</vt:lpstr>
      <vt:lpstr>Student Responsibilities While Negotiating the Plan</vt:lpstr>
      <vt:lpstr>Teacher Responsibilities While Negotiating the Plan </vt:lpstr>
      <vt:lpstr>Intervention Meetings- When Plans Are Not Working</vt:lpstr>
      <vt:lpstr>Example Intervention Questions</vt:lpstr>
      <vt:lpstr>RTP- Questioning, Planning, Negotiating, Intervening</vt:lpstr>
      <vt:lpstr>Frequent ‘Fliers’</vt:lpstr>
      <vt:lpstr>Quality Time – the key to a strong relationship</vt:lpstr>
      <vt:lpstr>The Goal:</vt:lpstr>
    </vt:vector>
  </TitlesOfParts>
  <Company>University Of Notre Dame Australia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ITS</dc:creator>
  <cp:lastModifiedBy>ITS</cp:lastModifiedBy>
  <cp:revision>28</cp:revision>
  <dcterms:created xsi:type="dcterms:W3CDTF">2010-09-07T05:29:38Z</dcterms:created>
  <dcterms:modified xsi:type="dcterms:W3CDTF">2011-09-22T00:12:37Z</dcterms:modified>
</cp:coreProperties>
</file>